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0"/>
  </p:notesMasterIdLst>
  <p:sldIdLst>
    <p:sldId id="256" r:id="rId2"/>
    <p:sldId id="261" r:id="rId3"/>
    <p:sldId id="258" r:id="rId4"/>
    <p:sldId id="257" r:id="rId5"/>
    <p:sldId id="275" r:id="rId6"/>
    <p:sldId id="260" r:id="rId7"/>
    <p:sldId id="276" r:id="rId8"/>
    <p:sldId id="259" r:id="rId9"/>
    <p:sldId id="262" r:id="rId10"/>
    <p:sldId id="266" r:id="rId11"/>
    <p:sldId id="264" r:id="rId12"/>
    <p:sldId id="265" r:id="rId13"/>
    <p:sldId id="267" r:id="rId14"/>
    <p:sldId id="268" r:id="rId15"/>
    <p:sldId id="263" r:id="rId16"/>
    <p:sldId id="269" r:id="rId17"/>
    <p:sldId id="270" r:id="rId18"/>
    <p:sldId id="271" r:id="rId19"/>
    <p:sldId id="274" r:id="rId20"/>
    <p:sldId id="273" r:id="rId21"/>
    <p:sldId id="277" r:id="rId22"/>
    <p:sldId id="282" r:id="rId23"/>
    <p:sldId id="278" r:id="rId24"/>
    <p:sldId id="285" r:id="rId25"/>
    <p:sldId id="279" r:id="rId26"/>
    <p:sldId id="280"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5AE716-96D6-B6A9-2833-22DE6E1A0B90}" v="212" dt="2020-12-28T17:17:00.211"/>
    <p1510:client id="{49CBFEED-2C40-CB82-7AEA-2EECC3C1A739}" v="51" dt="2020-12-29T20:15:15.430"/>
    <p1510:client id="{5C9997BE-A213-42BC-A81D-6A9E06B29AEC}" v="179" dt="2020-12-29T16:32:36.645"/>
    <p1510:client id="{627CB53E-6D11-46A8-87D8-05D6D309664E}" v="533" dt="2020-12-28T16:37:15.277"/>
    <p1510:client id="{6932AF98-4C1C-46A8-617F-2C5EAA7538B4}" v="583" dt="2020-12-29T14:59:06.695"/>
    <p1510:client id="{A592EB71-8D96-E687-34DD-465EDCCEFE37}" v="377" dt="2020-12-29T18:27:34.956"/>
    <p1510:client id="{CA956A82-16A9-4DB4-86C8-A1E5351B45AF}" v="3017" dt="2020-12-27T22:09:59.3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9196" autoAdjust="0"/>
  </p:normalViewPr>
  <p:slideViewPr>
    <p:cSldViewPr snapToGrid="0">
      <p:cViewPr varScale="1">
        <p:scale>
          <a:sx n="73" d="100"/>
          <a:sy n="73" d="100"/>
        </p:scale>
        <p:origin x="22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3.svg"/><Relationship Id="rId5" Type="http://schemas.openxmlformats.org/officeDocument/2006/relationships/image" Target="../media/image9.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24.png"/><Relationship Id="rId6" Type="http://schemas.openxmlformats.org/officeDocument/2006/relationships/image" Target="../media/image23.svg"/><Relationship Id="rId5" Type="http://schemas.openxmlformats.org/officeDocument/2006/relationships/image" Target="../media/image26.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35.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715CA-9AEE-47F4-A005-925C4B861C10}"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3FAF492E-1E06-4B7B-978B-1F28A00C3EC5}">
      <dgm:prSet/>
      <dgm:spPr/>
      <dgm:t>
        <a:bodyPr/>
        <a:lstStyle/>
        <a:p>
          <a:r>
            <a:rPr lang="en-US"/>
            <a:t>Was designed by Ross Anderson, Eli Biham and Lars Knudsen</a:t>
          </a:r>
        </a:p>
      </dgm:t>
    </dgm:pt>
    <dgm:pt modelId="{6505F2F1-309F-4287-8A8A-A115FAC7A32A}" type="parTrans" cxnId="{C1207581-15EC-416F-AF6D-DF377FB3ADC2}">
      <dgm:prSet/>
      <dgm:spPr/>
      <dgm:t>
        <a:bodyPr/>
        <a:lstStyle/>
        <a:p>
          <a:endParaRPr lang="en-US"/>
        </a:p>
      </dgm:t>
    </dgm:pt>
    <dgm:pt modelId="{DFE3816A-E37D-4332-B8F9-90CBE39B0364}" type="sibTrans" cxnId="{C1207581-15EC-416F-AF6D-DF377FB3ADC2}">
      <dgm:prSet phldrT="01" phldr="0"/>
      <dgm:spPr/>
      <dgm:t>
        <a:bodyPr/>
        <a:lstStyle/>
        <a:p>
          <a:r>
            <a:rPr lang="en-US"/>
            <a:t>01</a:t>
          </a:r>
        </a:p>
      </dgm:t>
    </dgm:pt>
    <dgm:pt modelId="{C4F41E64-95A2-4E79-97A8-C2F21D784802}">
      <dgm:prSet/>
      <dgm:spPr/>
      <dgm:t>
        <a:bodyPr/>
        <a:lstStyle/>
        <a:p>
          <a:r>
            <a:rPr lang="en-US"/>
            <a:t>It was first introduced  in 1997</a:t>
          </a:r>
        </a:p>
      </dgm:t>
    </dgm:pt>
    <dgm:pt modelId="{100520B0-7FC4-460E-BB74-6F87168BD251}" type="parTrans" cxnId="{4F3ED3CD-37D1-46B6-9A6F-969F42729E63}">
      <dgm:prSet/>
      <dgm:spPr/>
      <dgm:t>
        <a:bodyPr/>
        <a:lstStyle/>
        <a:p>
          <a:endParaRPr lang="en-US"/>
        </a:p>
      </dgm:t>
    </dgm:pt>
    <dgm:pt modelId="{F0B334A8-4C3B-467D-BA3E-8C5771CFA055}" type="sibTrans" cxnId="{4F3ED3CD-37D1-46B6-9A6F-969F42729E63}">
      <dgm:prSet phldrT="02" phldr="0"/>
      <dgm:spPr/>
      <dgm:t>
        <a:bodyPr/>
        <a:lstStyle/>
        <a:p>
          <a:r>
            <a:rPr lang="en-US"/>
            <a:t>02</a:t>
          </a:r>
        </a:p>
      </dgm:t>
    </dgm:pt>
    <dgm:pt modelId="{EDE85512-EFD6-43C1-9135-05E88D7EA17B}">
      <dgm:prSet/>
      <dgm:spPr/>
      <dgm:t>
        <a:bodyPr/>
        <a:lstStyle/>
        <a:p>
          <a:r>
            <a:rPr lang="en-US"/>
            <a:t>A Finalist in the Advanced Encryption Standard(AES) contest, got 2nd place after Rijndael algorithm</a:t>
          </a:r>
        </a:p>
      </dgm:t>
    </dgm:pt>
    <dgm:pt modelId="{43C1CC2C-088E-4A68-B67D-F90A44BD573D}" type="parTrans" cxnId="{9A6F464C-E9CF-418E-B768-8FF8EAA48703}">
      <dgm:prSet/>
      <dgm:spPr/>
      <dgm:t>
        <a:bodyPr/>
        <a:lstStyle/>
        <a:p>
          <a:endParaRPr lang="en-US"/>
        </a:p>
      </dgm:t>
    </dgm:pt>
    <dgm:pt modelId="{FB38D9E2-AC33-42F7-AFA8-BBBC7D36BC5B}" type="sibTrans" cxnId="{9A6F464C-E9CF-418E-B768-8FF8EAA48703}">
      <dgm:prSet phldrT="03" phldr="0"/>
      <dgm:spPr/>
      <dgm:t>
        <a:bodyPr/>
        <a:lstStyle/>
        <a:p>
          <a:r>
            <a:rPr lang="en-US"/>
            <a:t>03</a:t>
          </a:r>
        </a:p>
      </dgm:t>
    </dgm:pt>
    <dgm:pt modelId="{D05D559F-A732-4AC1-B477-3ADD1A0092CA}" type="pres">
      <dgm:prSet presAssocID="{2E5715CA-9AEE-47F4-A005-925C4B861C10}" presName="Name0" presStyleCnt="0">
        <dgm:presLayoutVars>
          <dgm:animLvl val="lvl"/>
          <dgm:resizeHandles val="exact"/>
        </dgm:presLayoutVars>
      </dgm:prSet>
      <dgm:spPr/>
    </dgm:pt>
    <dgm:pt modelId="{29188609-5F62-4597-B270-481B499C99C7}" type="pres">
      <dgm:prSet presAssocID="{3FAF492E-1E06-4B7B-978B-1F28A00C3EC5}" presName="compositeNode" presStyleCnt="0">
        <dgm:presLayoutVars>
          <dgm:bulletEnabled val="1"/>
        </dgm:presLayoutVars>
      </dgm:prSet>
      <dgm:spPr/>
    </dgm:pt>
    <dgm:pt modelId="{E5B8993E-6E55-43AF-9C4F-8AE3B8E56B46}" type="pres">
      <dgm:prSet presAssocID="{3FAF492E-1E06-4B7B-978B-1F28A00C3EC5}" presName="bgRect" presStyleLbl="alignNode1" presStyleIdx="0" presStyleCnt="3"/>
      <dgm:spPr/>
    </dgm:pt>
    <dgm:pt modelId="{621607D9-ADC2-481A-8159-6F16EF70EA33}" type="pres">
      <dgm:prSet presAssocID="{DFE3816A-E37D-4332-B8F9-90CBE39B0364}" presName="sibTransNodeRect" presStyleLbl="alignNode1" presStyleIdx="0" presStyleCnt="3">
        <dgm:presLayoutVars>
          <dgm:chMax val="0"/>
          <dgm:bulletEnabled val="1"/>
        </dgm:presLayoutVars>
      </dgm:prSet>
      <dgm:spPr/>
    </dgm:pt>
    <dgm:pt modelId="{95193E11-462A-4BCA-B67F-5D3C87140CA9}" type="pres">
      <dgm:prSet presAssocID="{3FAF492E-1E06-4B7B-978B-1F28A00C3EC5}" presName="nodeRect" presStyleLbl="alignNode1" presStyleIdx="0" presStyleCnt="3">
        <dgm:presLayoutVars>
          <dgm:bulletEnabled val="1"/>
        </dgm:presLayoutVars>
      </dgm:prSet>
      <dgm:spPr/>
    </dgm:pt>
    <dgm:pt modelId="{6375F5D6-AF96-42BA-8E4A-BC67B1F214AC}" type="pres">
      <dgm:prSet presAssocID="{DFE3816A-E37D-4332-B8F9-90CBE39B0364}" presName="sibTrans" presStyleCnt="0"/>
      <dgm:spPr/>
    </dgm:pt>
    <dgm:pt modelId="{21D1A5EF-BB01-415E-9C1A-F4D21C773929}" type="pres">
      <dgm:prSet presAssocID="{C4F41E64-95A2-4E79-97A8-C2F21D784802}" presName="compositeNode" presStyleCnt="0">
        <dgm:presLayoutVars>
          <dgm:bulletEnabled val="1"/>
        </dgm:presLayoutVars>
      </dgm:prSet>
      <dgm:spPr/>
    </dgm:pt>
    <dgm:pt modelId="{27E947A1-E52C-480D-8561-F5C2F094BA01}" type="pres">
      <dgm:prSet presAssocID="{C4F41E64-95A2-4E79-97A8-C2F21D784802}" presName="bgRect" presStyleLbl="alignNode1" presStyleIdx="1" presStyleCnt="3"/>
      <dgm:spPr/>
    </dgm:pt>
    <dgm:pt modelId="{DF3C1B27-A406-4076-BA43-E8825109C707}" type="pres">
      <dgm:prSet presAssocID="{F0B334A8-4C3B-467D-BA3E-8C5771CFA055}" presName="sibTransNodeRect" presStyleLbl="alignNode1" presStyleIdx="1" presStyleCnt="3">
        <dgm:presLayoutVars>
          <dgm:chMax val="0"/>
          <dgm:bulletEnabled val="1"/>
        </dgm:presLayoutVars>
      </dgm:prSet>
      <dgm:spPr/>
    </dgm:pt>
    <dgm:pt modelId="{4AEB867E-6EFB-4E58-8492-A26E65B1F4AC}" type="pres">
      <dgm:prSet presAssocID="{C4F41E64-95A2-4E79-97A8-C2F21D784802}" presName="nodeRect" presStyleLbl="alignNode1" presStyleIdx="1" presStyleCnt="3">
        <dgm:presLayoutVars>
          <dgm:bulletEnabled val="1"/>
        </dgm:presLayoutVars>
      </dgm:prSet>
      <dgm:spPr/>
    </dgm:pt>
    <dgm:pt modelId="{7759732A-3316-4315-BE8B-08ABC9805D46}" type="pres">
      <dgm:prSet presAssocID="{F0B334A8-4C3B-467D-BA3E-8C5771CFA055}" presName="sibTrans" presStyleCnt="0"/>
      <dgm:spPr/>
    </dgm:pt>
    <dgm:pt modelId="{DEC7755C-E378-4B8D-A01E-16D6CDC3F4BB}" type="pres">
      <dgm:prSet presAssocID="{EDE85512-EFD6-43C1-9135-05E88D7EA17B}" presName="compositeNode" presStyleCnt="0">
        <dgm:presLayoutVars>
          <dgm:bulletEnabled val="1"/>
        </dgm:presLayoutVars>
      </dgm:prSet>
      <dgm:spPr/>
    </dgm:pt>
    <dgm:pt modelId="{C665B348-EE3A-47A2-A006-2B0D4A8D11D5}" type="pres">
      <dgm:prSet presAssocID="{EDE85512-EFD6-43C1-9135-05E88D7EA17B}" presName="bgRect" presStyleLbl="alignNode1" presStyleIdx="2" presStyleCnt="3"/>
      <dgm:spPr/>
    </dgm:pt>
    <dgm:pt modelId="{5DE66101-4791-4AAB-AA14-63ADF0124364}" type="pres">
      <dgm:prSet presAssocID="{FB38D9E2-AC33-42F7-AFA8-BBBC7D36BC5B}" presName="sibTransNodeRect" presStyleLbl="alignNode1" presStyleIdx="2" presStyleCnt="3">
        <dgm:presLayoutVars>
          <dgm:chMax val="0"/>
          <dgm:bulletEnabled val="1"/>
        </dgm:presLayoutVars>
      </dgm:prSet>
      <dgm:spPr/>
    </dgm:pt>
    <dgm:pt modelId="{DB590279-55EC-4202-8413-F6E7139DC2C6}" type="pres">
      <dgm:prSet presAssocID="{EDE85512-EFD6-43C1-9135-05E88D7EA17B}" presName="nodeRect" presStyleLbl="alignNode1" presStyleIdx="2" presStyleCnt="3">
        <dgm:presLayoutVars>
          <dgm:bulletEnabled val="1"/>
        </dgm:presLayoutVars>
      </dgm:prSet>
      <dgm:spPr/>
    </dgm:pt>
  </dgm:ptLst>
  <dgm:cxnLst>
    <dgm:cxn modelId="{046F1708-B5D6-4B8E-8B74-6C9D67119B91}" type="presOf" srcId="{3FAF492E-1E06-4B7B-978B-1F28A00C3EC5}" destId="{E5B8993E-6E55-43AF-9C4F-8AE3B8E56B46}" srcOrd="0" destOrd="0" presId="urn:microsoft.com/office/officeart/2016/7/layout/LinearBlockProcessNumbered"/>
    <dgm:cxn modelId="{0CB3160D-74BD-45CC-A223-73FC033C3518}" type="presOf" srcId="{F0B334A8-4C3B-467D-BA3E-8C5771CFA055}" destId="{DF3C1B27-A406-4076-BA43-E8825109C707}" srcOrd="0" destOrd="0" presId="urn:microsoft.com/office/officeart/2016/7/layout/LinearBlockProcessNumbered"/>
    <dgm:cxn modelId="{9400F520-FDA2-4D2C-B034-5DB4B6DB03B6}" type="presOf" srcId="{C4F41E64-95A2-4E79-97A8-C2F21D784802}" destId="{27E947A1-E52C-480D-8561-F5C2F094BA01}" srcOrd="0" destOrd="0" presId="urn:microsoft.com/office/officeart/2016/7/layout/LinearBlockProcessNumbered"/>
    <dgm:cxn modelId="{9A6F464C-E9CF-418E-B768-8FF8EAA48703}" srcId="{2E5715CA-9AEE-47F4-A005-925C4B861C10}" destId="{EDE85512-EFD6-43C1-9135-05E88D7EA17B}" srcOrd="2" destOrd="0" parTransId="{43C1CC2C-088E-4A68-B67D-F90A44BD573D}" sibTransId="{FB38D9E2-AC33-42F7-AFA8-BBBC7D36BC5B}"/>
    <dgm:cxn modelId="{360EF96E-2F85-4EE2-9700-0E295DA40A62}" type="presOf" srcId="{3FAF492E-1E06-4B7B-978B-1F28A00C3EC5}" destId="{95193E11-462A-4BCA-B67F-5D3C87140CA9}" srcOrd="1" destOrd="0" presId="urn:microsoft.com/office/officeart/2016/7/layout/LinearBlockProcessNumbered"/>
    <dgm:cxn modelId="{C1207581-15EC-416F-AF6D-DF377FB3ADC2}" srcId="{2E5715CA-9AEE-47F4-A005-925C4B861C10}" destId="{3FAF492E-1E06-4B7B-978B-1F28A00C3EC5}" srcOrd="0" destOrd="0" parTransId="{6505F2F1-309F-4287-8A8A-A115FAC7A32A}" sibTransId="{DFE3816A-E37D-4332-B8F9-90CBE39B0364}"/>
    <dgm:cxn modelId="{52AC738D-9114-4823-92D8-C9EF5A10F610}" type="presOf" srcId="{C4F41E64-95A2-4E79-97A8-C2F21D784802}" destId="{4AEB867E-6EFB-4E58-8492-A26E65B1F4AC}" srcOrd="1" destOrd="0" presId="urn:microsoft.com/office/officeart/2016/7/layout/LinearBlockProcessNumbered"/>
    <dgm:cxn modelId="{877DC0B2-FF47-4520-8E2D-54D69E3658AF}" type="presOf" srcId="{DFE3816A-E37D-4332-B8F9-90CBE39B0364}" destId="{621607D9-ADC2-481A-8159-6F16EF70EA33}" srcOrd="0" destOrd="0" presId="urn:microsoft.com/office/officeart/2016/7/layout/LinearBlockProcessNumbered"/>
    <dgm:cxn modelId="{C2EB63C8-EA94-411C-BF62-C580DC9A34E7}" type="presOf" srcId="{EDE85512-EFD6-43C1-9135-05E88D7EA17B}" destId="{C665B348-EE3A-47A2-A006-2B0D4A8D11D5}" srcOrd="0" destOrd="0" presId="urn:microsoft.com/office/officeart/2016/7/layout/LinearBlockProcessNumbered"/>
    <dgm:cxn modelId="{8A0886CA-D6CC-4A36-B748-FDDAEB9670B6}" type="presOf" srcId="{EDE85512-EFD6-43C1-9135-05E88D7EA17B}" destId="{DB590279-55EC-4202-8413-F6E7139DC2C6}" srcOrd="1" destOrd="0" presId="urn:microsoft.com/office/officeart/2016/7/layout/LinearBlockProcessNumbered"/>
    <dgm:cxn modelId="{4F3ED3CD-37D1-46B6-9A6F-969F42729E63}" srcId="{2E5715CA-9AEE-47F4-A005-925C4B861C10}" destId="{C4F41E64-95A2-4E79-97A8-C2F21D784802}" srcOrd="1" destOrd="0" parTransId="{100520B0-7FC4-460E-BB74-6F87168BD251}" sibTransId="{F0B334A8-4C3B-467D-BA3E-8C5771CFA055}"/>
    <dgm:cxn modelId="{C0132FE7-AE8C-4A49-BE81-39918DC1A634}" type="presOf" srcId="{FB38D9E2-AC33-42F7-AFA8-BBBC7D36BC5B}" destId="{5DE66101-4791-4AAB-AA14-63ADF0124364}" srcOrd="0" destOrd="0" presId="urn:microsoft.com/office/officeart/2016/7/layout/LinearBlockProcessNumbered"/>
    <dgm:cxn modelId="{3CD8F7FC-491A-49A9-A957-732B0AD9586A}" type="presOf" srcId="{2E5715CA-9AEE-47F4-A005-925C4B861C10}" destId="{D05D559F-A732-4AC1-B477-3ADD1A0092CA}" srcOrd="0" destOrd="0" presId="urn:microsoft.com/office/officeart/2016/7/layout/LinearBlockProcessNumbered"/>
    <dgm:cxn modelId="{61C5C540-1A3F-42AD-9866-56E76CCC9B13}" type="presParOf" srcId="{D05D559F-A732-4AC1-B477-3ADD1A0092CA}" destId="{29188609-5F62-4597-B270-481B499C99C7}" srcOrd="0" destOrd="0" presId="urn:microsoft.com/office/officeart/2016/7/layout/LinearBlockProcessNumbered"/>
    <dgm:cxn modelId="{B85704D8-B7E5-4210-AC69-5C3356086BE4}" type="presParOf" srcId="{29188609-5F62-4597-B270-481B499C99C7}" destId="{E5B8993E-6E55-43AF-9C4F-8AE3B8E56B46}" srcOrd="0" destOrd="0" presId="urn:microsoft.com/office/officeart/2016/7/layout/LinearBlockProcessNumbered"/>
    <dgm:cxn modelId="{1BE47FC1-8DCD-478C-B08E-7ED8BA7A4A9F}" type="presParOf" srcId="{29188609-5F62-4597-B270-481B499C99C7}" destId="{621607D9-ADC2-481A-8159-6F16EF70EA33}" srcOrd="1" destOrd="0" presId="urn:microsoft.com/office/officeart/2016/7/layout/LinearBlockProcessNumbered"/>
    <dgm:cxn modelId="{88E2E80F-AAD6-42F5-929B-0A7D84AE10E9}" type="presParOf" srcId="{29188609-5F62-4597-B270-481B499C99C7}" destId="{95193E11-462A-4BCA-B67F-5D3C87140CA9}" srcOrd="2" destOrd="0" presId="urn:microsoft.com/office/officeart/2016/7/layout/LinearBlockProcessNumbered"/>
    <dgm:cxn modelId="{F9A63803-5611-4B6E-A56F-EC3679CC73E7}" type="presParOf" srcId="{D05D559F-A732-4AC1-B477-3ADD1A0092CA}" destId="{6375F5D6-AF96-42BA-8E4A-BC67B1F214AC}" srcOrd="1" destOrd="0" presId="urn:microsoft.com/office/officeart/2016/7/layout/LinearBlockProcessNumbered"/>
    <dgm:cxn modelId="{B883F5FF-DCC4-43E9-A71B-E5DC5852CDDB}" type="presParOf" srcId="{D05D559F-A732-4AC1-B477-3ADD1A0092CA}" destId="{21D1A5EF-BB01-415E-9C1A-F4D21C773929}" srcOrd="2" destOrd="0" presId="urn:microsoft.com/office/officeart/2016/7/layout/LinearBlockProcessNumbered"/>
    <dgm:cxn modelId="{B6D14ACF-75D7-423F-9916-EF569471B844}" type="presParOf" srcId="{21D1A5EF-BB01-415E-9C1A-F4D21C773929}" destId="{27E947A1-E52C-480D-8561-F5C2F094BA01}" srcOrd="0" destOrd="0" presId="urn:microsoft.com/office/officeart/2016/7/layout/LinearBlockProcessNumbered"/>
    <dgm:cxn modelId="{11CA8D6E-8F2C-42C1-8F10-E653EFE28309}" type="presParOf" srcId="{21D1A5EF-BB01-415E-9C1A-F4D21C773929}" destId="{DF3C1B27-A406-4076-BA43-E8825109C707}" srcOrd="1" destOrd="0" presId="urn:microsoft.com/office/officeart/2016/7/layout/LinearBlockProcessNumbered"/>
    <dgm:cxn modelId="{FEF41C33-75F0-4B6B-874E-F8C51BC18E9F}" type="presParOf" srcId="{21D1A5EF-BB01-415E-9C1A-F4D21C773929}" destId="{4AEB867E-6EFB-4E58-8492-A26E65B1F4AC}" srcOrd="2" destOrd="0" presId="urn:microsoft.com/office/officeart/2016/7/layout/LinearBlockProcessNumbered"/>
    <dgm:cxn modelId="{55EB06F0-3AE6-49E6-BC61-E2170974D046}" type="presParOf" srcId="{D05D559F-A732-4AC1-B477-3ADD1A0092CA}" destId="{7759732A-3316-4315-BE8B-08ABC9805D46}" srcOrd="3" destOrd="0" presId="urn:microsoft.com/office/officeart/2016/7/layout/LinearBlockProcessNumbered"/>
    <dgm:cxn modelId="{E6EA4B96-7CBD-47E4-812C-7692BC4BF6E0}" type="presParOf" srcId="{D05D559F-A732-4AC1-B477-3ADD1A0092CA}" destId="{DEC7755C-E378-4B8D-A01E-16D6CDC3F4BB}" srcOrd="4" destOrd="0" presId="urn:microsoft.com/office/officeart/2016/7/layout/LinearBlockProcessNumbered"/>
    <dgm:cxn modelId="{5D7AE2EA-48D1-49DE-ADC9-59003A8B164F}" type="presParOf" srcId="{DEC7755C-E378-4B8D-A01E-16D6CDC3F4BB}" destId="{C665B348-EE3A-47A2-A006-2B0D4A8D11D5}" srcOrd="0" destOrd="0" presId="urn:microsoft.com/office/officeart/2016/7/layout/LinearBlockProcessNumbered"/>
    <dgm:cxn modelId="{4FCD4035-5ECB-4EFA-9E35-087272DD32FA}" type="presParOf" srcId="{DEC7755C-E378-4B8D-A01E-16D6CDC3F4BB}" destId="{5DE66101-4791-4AAB-AA14-63ADF0124364}" srcOrd="1" destOrd="0" presId="urn:microsoft.com/office/officeart/2016/7/layout/LinearBlockProcessNumbered"/>
    <dgm:cxn modelId="{45F56A28-498D-481C-B7A5-0A338EF594B8}" type="presParOf" srcId="{DEC7755C-E378-4B8D-A01E-16D6CDC3F4BB}" destId="{DB590279-55EC-4202-8413-F6E7139DC2C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1AF9A7-553B-4A8C-9759-2204392B290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8E54E79-5798-41E6-BF43-CAED4B196213}">
      <dgm:prSet/>
      <dgm:spPr/>
      <dgm:t>
        <a:bodyPr/>
        <a:lstStyle/>
        <a:p>
          <a:r>
            <a:rPr lang="en-US" dirty="0"/>
            <a:t>The key scheduling algorithm of Serpent is defined for 256-bit keys</a:t>
          </a:r>
        </a:p>
      </dgm:t>
    </dgm:pt>
    <dgm:pt modelId="{0747E320-FEAA-45FB-B9ED-F59B0621DC5E}" type="parTrans" cxnId="{746EA53C-AFA3-40AD-AE0E-F20F9C659FE8}">
      <dgm:prSet/>
      <dgm:spPr/>
      <dgm:t>
        <a:bodyPr/>
        <a:lstStyle/>
        <a:p>
          <a:endParaRPr lang="en-US"/>
        </a:p>
      </dgm:t>
    </dgm:pt>
    <dgm:pt modelId="{7B0D7195-BB25-4557-AB8D-F3FBDFB43BBC}" type="sibTrans" cxnId="{746EA53C-AFA3-40AD-AE0E-F20F9C659FE8}">
      <dgm:prSet/>
      <dgm:spPr/>
      <dgm:t>
        <a:bodyPr/>
        <a:lstStyle/>
        <a:p>
          <a:endParaRPr lang="en-US"/>
        </a:p>
      </dgm:t>
    </dgm:pt>
    <dgm:pt modelId="{A1CEBCC7-5791-4DA5-9D7A-C977E8CCE4DD}">
      <dgm:prSet/>
      <dgm:spPr/>
      <dgm:t>
        <a:bodyPr/>
        <a:lstStyle/>
        <a:p>
          <a:r>
            <a:rPr lang="en-US" dirty="0"/>
            <a:t>Shorter keys are padded by a single bit of 1 followed by as many bits of 0’s required to have a total length of 256 bits</a:t>
          </a:r>
        </a:p>
      </dgm:t>
    </dgm:pt>
    <dgm:pt modelId="{949E66D5-003C-43FA-99AC-1F6FAD22C143}" type="parTrans" cxnId="{2E7F30E8-C450-4B1E-BCB6-D4B26EC8B875}">
      <dgm:prSet/>
      <dgm:spPr/>
      <dgm:t>
        <a:bodyPr/>
        <a:lstStyle/>
        <a:p>
          <a:endParaRPr lang="en-US"/>
        </a:p>
      </dgm:t>
    </dgm:pt>
    <dgm:pt modelId="{EF6C55D3-94C7-4F0C-83A3-F26AED9AFAA2}" type="sibTrans" cxnId="{2E7F30E8-C450-4B1E-BCB6-D4B26EC8B875}">
      <dgm:prSet/>
      <dgm:spPr/>
      <dgm:t>
        <a:bodyPr/>
        <a:lstStyle/>
        <a:p>
          <a:endParaRPr lang="en-US"/>
        </a:p>
      </dgm:t>
    </dgm:pt>
    <dgm:pt modelId="{064AD617-E3BF-4193-9319-A3BCBBE82421}">
      <dgm:prSet/>
      <dgm:spPr/>
      <dgm:t>
        <a:bodyPr/>
        <a:lstStyle/>
        <a:p>
          <a:r>
            <a:rPr lang="en-US" dirty="0"/>
            <a:t>Round keys are then generated by:</a:t>
          </a:r>
        </a:p>
      </dgm:t>
    </dgm:pt>
    <dgm:pt modelId="{E6E92DD7-2D23-48C1-969A-39C22EFBE44C}" type="parTrans" cxnId="{3BF0A5A8-24CA-4134-AAB2-D47A0CE5131C}">
      <dgm:prSet/>
      <dgm:spPr/>
      <dgm:t>
        <a:bodyPr/>
        <a:lstStyle/>
        <a:p>
          <a:endParaRPr lang="en-US"/>
        </a:p>
      </dgm:t>
    </dgm:pt>
    <dgm:pt modelId="{E33BD9CF-EAFB-405D-AEC2-B6EE03D6FB17}" type="sibTrans" cxnId="{3BF0A5A8-24CA-4134-AAB2-D47A0CE5131C}">
      <dgm:prSet/>
      <dgm:spPr/>
      <dgm:t>
        <a:bodyPr/>
        <a:lstStyle/>
        <a:p>
          <a:endParaRPr lang="en-US"/>
        </a:p>
      </dgm:t>
    </dgm:pt>
    <dgm:pt modelId="{55D23A18-4785-4749-81A1-4E37AFA0BC34}">
      <dgm:prSet/>
      <dgm:spPr/>
      <dgm:t>
        <a:bodyPr/>
        <a:lstStyle/>
        <a:p>
          <a:r>
            <a:rPr lang="en-US" dirty="0">
              <a:latin typeface="Sagona ExtraLight" panose="020F0302020204030204"/>
            </a:rPr>
            <a:t>Recurrence</a:t>
          </a:r>
          <a:r>
            <a:rPr lang="en-US" dirty="0"/>
            <a:t> operation with previous round keys (and the initial key at start) </a:t>
          </a:r>
        </a:p>
      </dgm:t>
    </dgm:pt>
    <dgm:pt modelId="{C0C894FA-74B0-4EAD-BF2E-3BE490020F42}" type="parTrans" cxnId="{AC7D1BEC-852F-4860-90F3-80DF8DCAB9A1}">
      <dgm:prSet/>
      <dgm:spPr/>
      <dgm:t>
        <a:bodyPr/>
        <a:lstStyle/>
        <a:p>
          <a:endParaRPr lang="en-US"/>
        </a:p>
      </dgm:t>
    </dgm:pt>
    <dgm:pt modelId="{24A01FD1-AE93-4560-93CE-C8423F2A9D75}" type="sibTrans" cxnId="{AC7D1BEC-852F-4860-90F3-80DF8DCAB9A1}">
      <dgm:prSet/>
      <dgm:spPr/>
      <dgm:t>
        <a:bodyPr/>
        <a:lstStyle/>
        <a:p>
          <a:endParaRPr lang="en-US"/>
        </a:p>
      </dgm:t>
    </dgm:pt>
    <dgm:pt modelId="{76FE80EE-DC3A-4A36-AF5E-63788F7244DA}">
      <dgm:prSet/>
      <dgm:spPr/>
      <dgm:t>
        <a:bodyPr/>
        <a:lstStyle/>
        <a:p>
          <a:pPr rtl="0"/>
          <a:r>
            <a:rPr lang="en-US" dirty="0">
              <a:latin typeface="Sagona ExtraLight" panose="020F0302020204030204"/>
            </a:rPr>
            <a:t>A pass</a:t>
          </a:r>
          <a:r>
            <a:rPr lang="en-US" dirty="0"/>
            <a:t> through one of the 8 S-boxes (starting with S3 and working down)</a:t>
          </a:r>
        </a:p>
      </dgm:t>
    </dgm:pt>
    <dgm:pt modelId="{59BBCFA9-664D-43E5-803A-97F41D8B555D}" type="parTrans" cxnId="{A897914A-03DB-4812-9E66-2B9905CA05D7}">
      <dgm:prSet/>
      <dgm:spPr/>
      <dgm:t>
        <a:bodyPr/>
        <a:lstStyle/>
        <a:p>
          <a:endParaRPr lang="en-US"/>
        </a:p>
      </dgm:t>
    </dgm:pt>
    <dgm:pt modelId="{0BB537FF-F8AA-4DC3-B035-FF66EC766088}" type="sibTrans" cxnId="{A897914A-03DB-4812-9E66-2B9905CA05D7}">
      <dgm:prSet/>
      <dgm:spPr/>
      <dgm:t>
        <a:bodyPr/>
        <a:lstStyle/>
        <a:p>
          <a:endParaRPr lang="en-US"/>
        </a:p>
      </dgm:t>
    </dgm:pt>
    <dgm:pt modelId="{E0125F04-B221-4651-BB74-08455F79D0FF}" type="pres">
      <dgm:prSet presAssocID="{E71AF9A7-553B-4A8C-9759-2204392B290B}" presName="root" presStyleCnt="0">
        <dgm:presLayoutVars>
          <dgm:dir/>
          <dgm:resizeHandles val="exact"/>
        </dgm:presLayoutVars>
      </dgm:prSet>
      <dgm:spPr/>
    </dgm:pt>
    <dgm:pt modelId="{E0BDA6D6-9184-4B98-B1C0-7D7C23B962C2}" type="pres">
      <dgm:prSet presAssocID="{08E54E79-5798-41E6-BF43-CAED4B196213}" presName="compNode" presStyleCnt="0"/>
      <dgm:spPr/>
    </dgm:pt>
    <dgm:pt modelId="{E836F387-FDFB-4158-9A6E-7848C2F5996A}" type="pres">
      <dgm:prSet presAssocID="{08E54E79-5798-41E6-BF43-CAED4B196213}" presName="bgRect" presStyleLbl="bgShp" presStyleIdx="0" presStyleCnt="3"/>
      <dgm:spPr/>
    </dgm:pt>
    <dgm:pt modelId="{3CBFF4B1-DF57-4799-93DD-96852979815D}" type="pres">
      <dgm:prSet presAssocID="{08E54E79-5798-41E6-BF43-CAED4B1962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2E1D4F01-A6E5-44CF-8273-B893747407EE}" type="pres">
      <dgm:prSet presAssocID="{08E54E79-5798-41E6-BF43-CAED4B196213}" presName="spaceRect" presStyleCnt="0"/>
      <dgm:spPr/>
    </dgm:pt>
    <dgm:pt modelId="{133A7493-112E-4B5F-9D39-E0198D9F88F5}" type="pres">
      <dgm:prSet presAssocID="{08E54E79-5798-41E6-BF43-CAED4B196213}" presName="parTx" presStyleLbl="revTx" presStyleIdx="0" presStyleCnt="4">
        <dgm:presLayoutVars>
          <dgm:chMax val="0"/>
          <dgm:chPref val="0"/>
        </dgm:presLayoutVars>
      </dgm:prSet>
      <dgm:spPr/>
    </dgm:pt>
    <dgm:pt modelId="{51F2327B-FEF9-4055-B2B5-DEFC86FFB3E3}" type="pres">
      <dgm:prSet presAssocID="{7B0D7195-BB25-4557-AB8D-F3FBDFB43BBC}" presName="sibTrans" presStyleCnt="0"/>
      <dgm:spPr/>
    </dgm:pt>
    <dgm:pt modelId="{A3BC2A7F-022B-46EA-ABDF-739B36A40E22}" type="pres">
      <dgm:prSet presAssocID="{A1CEBCC7-5791-4DA5-9D7A-C977E8CCE4DD}" presName="compNode" presStyleCnt="0"/>
      <dgm:spPr/>
    </dgm:pt>
    <dgm:pt modelId="{B8DDD258-DA30-419A-868F-BE25753D052E}" type="pres">
      <dgm:prSet presAssocID="{A1CEBCC7-5791-4DA5-9D7A-C977E8CCE4DD}" presName="bgRect" presStyleLbl="bgShp" presStyleIdx="1" presStyleCnt="3"/>
      <dgm:spPr/>
    </dgm:pt>
    <dgm:pt modelId="{533252F6-AEB1-4928-A33C-0D8ACAD8E473}" type="pres">
      <dgm:prSet presAssocID="{A1CEBCC7-5791-4DA5-9D7A-C977E8CCE4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FF434422-23A9-4E35-A8C8-EBC3F6826E20}" type="pres">
      <dgm:prSet presAssocID="{A1CEBCC7-5791-4DA5-9D7A-C977E8CCE4DD}" presName="spaceRect" presStyleCnt="0"/>
      <dgm:spPr/>
    </dgm:pt>
    <dgm:pt modelId="{53F0559E-8DCA-4F36-833D-3B69F14788F8}" type="pres">
      <dgm:prSet presAssocID="{A1CEBCC7-5791-4DA5-9D7A-C977E8CCE4DD}" presName="parTx" presStyleLbl="revTx" presStyleIdx="1" presStyleCnt="4">
        <dgm:presLayoutVars>
          <dgm:chMax val="0"/>
          <dgm:chPref val="0"/>
        </dgm:presLayoutVars>
      </dgm:prSet>
      <dgm:spPr/>
    </dgm:pt>
    <dgm:pt modelId="{55A34EDD-BBCD-4F5A-B24A-F7A55C638C55}" type="pres">
      <dgm:prSet presAssocID="{EF6C55D3-94C7-4F0C-83A3-F26AED9AFAA2}" presName="sibTrans" presStyleCnt="0"/>
      <dgm:spPr/>
    </dgm:pt>
    <dgm:pt modelId="{26362949-53D4-416D-9A8A-E64D6EF0F704}" type="pres">
      <dgm:prSet presAssocID="{064AD617-E3BF-4193-9319-A3BCBBE82421}" presName="compNode" presStyleCnt="0"/>
      <dgm:spPr/>
    </dgm:pt>
    <dgm:pt modelId="{D25EDFE3-4B71-452A-BC0A-E97A46B2D268}" type="pres">
      <dgm:prSet presAssocID="{064AD617-E3BF-4193-9319-A3BCBBE82421}" presName="bgRect" presStyleLbl="bgShp" presStyleIdx="2" presStyleCnt="3"/>
      <dgm:spPr/>
    </dgm:pt>
    <dgm:pt modelId="{1FDCCBE8-C7DA-49CA-9DF4-6E919B9CAA2F}" type="pres">
      <dgm:prSet presAssocID="{064AD617-E3BF-4193-9319-A3BCBBE824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6E5B4B08-B8F3-4D18-8BEF-C81997A2DC6B}" type="pres">
      <dgm:prSet presAssocID="{064AD617-E3BF-4193-9319-A3BCBBE82421}" presName="spaceRect" presStyleCnt="0"/>
      <dgm:spPr/>
    </dgm:pt>
    <dgm:pt modelId="{E4CC2268-3B48-4D25-BC39-C47323797204}" type="pres">
      <dgm:prSet presAssocID="{064AD617-E3BF-4193-9319-A3BCBBE82421}" presName="parTx" presStyleLbl="revTx" presStyleIdx="2" presStyleCnt="4">
        <dgm:presLayoutVars>
          <dgm:chMax val="0"/>
          <dgm:chPref val="0"/>
        </dgm:presLayoutVars>
      </dgm:prSet>
      <dgm:spPr/>
    </dgm:pt>
    <dgm:pt modelId="{B61FC2F8-CAB1-4012-90FD-987CE0BB24BD}" type="pres">
      <dgm:prSet presAssocID="{064AD617-E3BF-4193-9319-A3BCBBE82421}" presName="desTx" presStyleLbl="revTx" presStyleIdx="3" presStyleCnt="4">
        <dgm:presLayoutVars/>
      </dgm:prSet>
      <dgm:spPr/>
    </dgm:pt>
  </dgm:ptLst>
  <dgm:cxnLst>
    <dgm:cxn modelId="{7FD5C30C-D229-4E0B-874D-E50E0400607F}" type="presOf" srcId="{08E54E79-5798-41E6-BF43-CAED4B196213}" destId="{133A7493-112E-4B5F-9D39-E0198D9F88F5}" srcOrd="0" destOrd="0" presId="urn:microsoft.com/office/officeart/2018/2/layout/IconVerticalSolidList"/>
    <dgm:cxn modelId="{FD23F513-E401-458C-812F-8F456F1E2A19}" type="presOf" srcId="{76FE80EE-DC3A-4A36-AF5E-63788F7244DA}" destId="{B61FC2F8-CAB1-4012-90FD-987CE0BB24BD}" srcOrd="0" destOrd="1" presId="urn:microsoft.com/office/officeart/2018/2/layout/IconVerticalSolidList"/>
    <dgm:cxn modelId="{B738792B-D7D0-4307-B64E-432B4FA9E296}" type="presOf" srcId="{55D23A18-4785-4749-81A1-4E37AFA0BC34}" destId="{B61FC2F8-CAB1-4012-90FD-987CE0BB24BD}" srcOrd="0" destOrd="0" presId="urn:microsoft.com/office/officeart/2018/2/layout/IconVerticalSolidList"/>
    <dgm:cxn modelId="{CF19FD2E-0084-4EB2-BA05-CEED8A8AA229}" type="presOf" srcId="{064AD617-E3BF-4193-9319-A3BCBBE82421}" destId="{E4CC2268-3B48-4D25-BC39-C47323797204}" srcOrd="0" destOrd="0" presId="urn:microsoft.com/office/officeart/2018/2/layout/IconVerticalSolidList"/>
    <dgm:cxn modelId="{746EA53C-AFA3-40AD-AE0E-F20F9C659FE8}" srcId="{E71AF9A7-553B-4A8C-9759-2204392B290B}" destId="{08E54E79-5798-41E6-BF43-CAED4B196213}" srcOrd="0" destOrd="0" parTransId="{0747E320-FEAA-45FB-B9ED-F59B0621DC5E}" sibTransId="{7B0D7195-BB25-4557-AB8D-F3FBDFB43BBC}"/>
    <dgm:cxn modelId="{A897914A-03DB-4812-9E66-2B9905CA05D7}" srcId="{064AD617-E3BF-4193-9319-A3BCBBE82421}" destId="{76FE80EE-DC3A-4A36-AF5E-63788F7244DA}" srcOrd="1" destOrd="0" parTransId="{59BBCFA9-664D-43E5-803A-97F41D8B555D}" sibTransId="{0BB537FF-F8AA-4DC3-B035-FF66EC766088}"/>
    <dgm:cxn modelId="{53B7119E-2180-47A9-856C-7F4CEF4C1103}" type="presOf" srcId="{A1CEBCC7-5791-4DA5-9D7A-C977E8CCE4DD}" destId="{53F0559E-8DCA-4F36-833D-3B69F14788F8}" srcOrd="0" destOrd="0" presId="urn:microsoft.com/office/officeart/2018/2/layout/IconVerticalSolidList"/>
    <dgm:cxn modelId="{3BF0A5A8-24CA-4134-AAB2-D47A0CE5131C}" srcId="{E71AF9A7-553B-4A8C-9759-2204392B290B}" destId="{064AD617-E3BF-4193-9319-A3BCBBE82421}" srcOrd="2" destOrd="0" parTransId="{E6E92DD7-2D23-48C1-969A-39C22EFBE44C}" sibTransId="{E33BD9CF-EAFB-405D-AEC2-B6EE03D6FB17}"/>
    <dgm:cxn modelId="{481A75C4-3482-421F-8BF1-B1072265646F}" type="presOf" srcId="{E71AF9A7-553B-4A8C-9759-2204392B290B}" destId="{E0125F04-B221-4651-BB74-08455F79D0FF}" srcOrd="0" destOrd="0" presId="urn:microsoft.com/office/officeart/2018/2/layout/IconVerticalSolidList"/>
    <dgm:cxn modelId="{2E7F30E8-C450-4B1E-BCB6-D4B26EC8B875}" srcId="{E71AF9A7-553B-4A8C-9759-2204392B290B}" destId="{A1CEBCC7-5791-4DA5-9D7A-C977E8CCE4DD}" srcOrd="1" destOrd="0" parTransId="{949E66D5-003C-43FA-99AC-1F6FAD22C143}" sibTransId="{EF6C55D3-94C7-4F0C-83A3-F26AED9AFAA2}"/>
    <dgm:cxn modelId="{AC7D1BEC-852F-4860-90F3-80DF8DCAB9A1}" srcId="{064AD617-E3BF-4193-9319-A3BCBBE82421}" destId="{55D23A18-4785-4749-81A1-4E37AFA0BC34}" srcOrd="0" destOrd="0" parTransId="{C0C894FA-74B0-4EAD-BF2E-3BE490020F42}" sibTransId="{24A01FD1-AE93-4560-93CE-C8423F2A9D75}"/>
    <dgm:cxn modelId="{EC98DF1C-2D31-4E6C-AB16-36F92DF6A9D6}" type="presParOf" srcId="{E0125F04-B221-4651-BB74-08455F79D0FF}" destId="{E0BDA6D6-9184-4B98-B1C0-7D7C23B962C2}" srcOrd="0" destOrd="0" presId="urn:microsoft.com/office/officeart/2018/2/layout/IconVerticalSolidList"/>
    <dgm:cxn modelId="{2B215696-944E-4804-8184-4B2572CBCB25}" type="presParOf" srcId="{E0BDA6D6-9184-4B98-B1C0-7D7C23B962C2}" destId="{E836F387-FDFB-4158-9A6E-7848C2F5996A}" srcOrd="0" destOrd="0" presId="urn:microsoft.com/office/officeart/2018/2/layout/IconVerticalSolidList"/>
    <dgm:cxn modelId="{E521078A-3578-44DA-9DC1-E4D7772BB2A4}" type="presParOf" srcId="{E0BDA6D6-9184-4B98-B1C0-7D7C23B962C2}" destId="{3CBFF4B1-DF57-4799-93DD-96852979815D}" srcOrd="1" destOrd="0" presId="urn:microsoft.com/office/officeart/2018/2/layout/IconVerticalSolidList"/>
    <dgm:cxn modelId="{670621F4-00E9-46ED-BDDC-5997ED28B4C4}" type="presParOf" srcId="{E0BDA6D6-9184-4B98-B1C0-7D7C23B962C2}" destId="{2E1D4F01-A6E5-44CF-8273-B893747407EE}" srcOrd="2" destOrd="0" presId="urn:microsoft.com/office/officeart/2018/2/layout/IconVerticalSolidList"/>
    <dgm:cxn modelId="{48D1720F-A6D4-4A6C-9A11-E0C860BBD165}" type="presParOf" srcId="{E0BDA6D6-9184-4B98-B1C0-7D7C23B962C2}" destId="{133A7493-112E-4B5F-9D39-E0198D9F88F5}" srcOrd="3" destOrd="0" presId="urn:microsoft.com/office/officeart/2018/2/layout/IconVerticalSolidList"/>
    <dgm:cxn modelId="{6A62752D-BE74-4160-B585-A4AAF2F13290}" type="presParOf" srcId="{E0125F04-B221-4651-BB74-08455F79D0FF}" destId="{51F2327B-FEF9-4055-B2B5-DEFC86FFB3E3}" srcOrd="1" destOrd="0" presId="urn:microsoft.com/office/officeart/2018/2/layout/IconVerticalSolidList"/>
    <dgm:cxn modelId="{D81A3112-0571-427F-811B-0EABDB896ECF}" type="presParOf" srcId="{E0125F04-B221-4651-BB74-08455F79D0FF}" destId="{A3BC2A7F-022B-46EA-ABDF-739B36A40E22}" srcOrd="2" destOrd="0" presId="urn:microsoft.com/office/officeart/2018/2/layout/IconVerticalSolidList"/>
    <dgm:cxn modelId="{43A829A7-BD41-44FD-BEDE-EEB92D3A1CED}" type="presParOf" srcId="{A3BC2A7F-022B-46EA-ABDF-739B36A40E22}" destId="{B8DDD258-DA30-419A-868F-BE25753D052E}" srcOrd="0" destOrd="0" presId="urn:microsoft.com/office/officeart/2018/2/layout/IconVerticalSolidList"/>
    <dgm:cxn modelId="{1EE76D2D-1A5B-43CB-8C3F-A3AD34D15A28}" type="presParOf" srcId="{A3BC2A7F-022B-46EA-ABDF-739B36A40E22}" destId="{533252F6-AEB1-4928-A33C-0D8ACAD8E473}" srcOrd="1" destOrd="0" presId="urn:microsoft.com/office/officeart/2018/2/layout/IconVerticalSolidList"/>
    <dgm:cxn modelId="{7FD83D26-3C74-4C07-B820-808A69CDF8A7}" type="presParOf" srcId="{A3BC2A7F-022B-46EA-ABDF-739B36A40E22}" destId="{FF434422-23A9-4E35-A8C8-EBC3F6826E20}" srcOrd="2" destOrd="0" presId="urn:microsoft.com/office/officeart/2018/2/layout/IconVerticalSolidList"/>
    <dgm:cxn modelId="{63BA9998-2607-4D43-9C29-38927D270C6F}" type="presParOf" srcId="{A3BC2A7F-022B-46EA-ABDF-739B36A40E22}" destId="{53F0559E-8DCA-4F36-833D-3B69F14788F8}" srcOrd="3" destOrd="0" presId="urn:microsoft.com/office/officeart/2018/2/layout/IconVerticalSolidList"/>
    <dgm:cxn modelId="{298272E4-5B94-4626-9003-9DBB6BA7F229}" type="presParOf" srcId="{E0125F04-B221-4651-BB74-08455F79D0FF}" destId="{55A34EDD-BBCD-4F5A-B24A-F7A55C638C55}" srcOrd="3" destOrd="0" presId="urn:microsoft.com/office/officeart/2018/2/layout/IconVerticalSolidList"/>
    <dgm:cxn modelId="{1EA56EB2-EE09-486E-BE27-8853BE3D3ABB}" type="presParOf" srcId="{E0125F04-B221-4651-BB74-08455F79D0FF}" destId="{26362949-53D4-416D-9A8A-E64D6EF0F704}" srcOrd="4" destOrd="0" presId="urn:microsoft.com/office/officeart/2018/2/layout/IconVerticalSolidList"/>
    <dgm:cxn modelId="{16A84560-DC97-4D96-90F1-100D435D72E0}" type="presParOf" srcId="{26362949-53D4-416D-9A8A-E64D6EF0F704}" destId="{D25EDFE3-4B71-452A-BC0A-E97A46B2D268}" srcOrd="0" destOrd="0" presId="urn:microsoft.com/office/officeart/2018/2/layout/IconVerticalSolidList"/>
    <dgm:cxn modelId="{42005E1D-AED6-4DD1-B8B7-576C3AFC2473}" type="presParOf" srcId="{26362949-53D4-416D-9A8A-E64D6EF0F704}" destId="{1FDCCBE8-C7DA-49CA-9DF4-6E919B9CAA2F}" srcOrd="1" destOrd="0" presId="urn:microsoft.com/office/officeart/2018/2/layout/IconVerticalSolidList"/>
    <dgm:cxn modelId="{6FD3170F-5C28-4DA8-B0C5-DCAA9440FB1D}" type="presParOf" srcId="{26362949-53D4-416D-9A8A-E64D6EF0F704}" destId="{6E5B4B08-B8F3-4D18-8BEF-C81997A2DC6B}" srcOrd="2" destOrd="0" presId="urn:microsoft.com/office/officeart/2018/2/layout/IconVerticalSolidList"/>
    <dgm:cxn modelId="{A4A99D55-8AF3-4CF2-ACFD-2160B5F402FE}" type="presParOf" srcId="{26362949-53D4-416D-9A8A-E64D6EF0F704}" destId="{E4CC2268-3B48-4D25-BC39-C47323797204}" srcOrd="3" destOrd="0" presId="urn:microsoft.com/office/officeart/2018/2/layout/IconVerticalSolidList"/>
    <dgm:cxn modelId="{18EF808D-9861-464C-BC97-A91198335C2B}" type="presParOf" srcId="{26362949-53D4-416D-9A8A-E64D6EF0F704}" destId="{B61FC2F8-CAB1-4012-90FD-987CE0BB24B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915E6F-656B-42B7-B7C0-B8044439E7A1}"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49097047-1B96-4C38-B8FE-36DA7E6D214E}">
      <dgm:prSet/>
      <dgm:spPr/>
      <dgm:t>
        <a:bodyPr/>
        <a:lstStyle/>
        <a:p>
          <a:pPr>
            <a:lnSpc>
              <a:spcPct val="100000"/>
            </a:lnSpc>
          </a:pPr>
          <a:r>
            <a:rPr lang="en-US"/>
            <a:t>The plaintext of the same word is not equivalent to the ciphertext with same representation.</a:t>
          </a:r>
        </a:p>
      </dgm:t>
    </dgm:pt>
    <dgm:pt modelId="{D11D102D-CA22-4B1E-8613-5343F15A1544}" type="parTrans" cxnId="{9C9A2400-2216-41D9-A76C-EBEB73275227}">
      <dgm:prSet/>
      <dgm:spPr/>
      <dgm:t>
        <a:bodyPr/>
        <a:lstStyle/>
        <a:p>
          <a:endParaRPr lang="en-US"/>
        </a:p>
      </dgm:t>
    </dgm:pt>
    <dgm:pt modelId="{8DCC0166-5B18-427D-B584-F13BAADCA613}" type="sibTrans" cxnId="{9C9A2400-2216-41D9-A76C-EBEB73275227}">
      <dgm:prSet/>
      <dgm:spPr/>
      <dgm:t>
        <a:bodyPr/>
        <a:lstStyle/>
        <a:p>
          <a:endParaRPr lang="en-US"/>
        </a:p>
      </dgm:t>
    </dgm:pt>
    <dgm:pt modelId="{00F2F67C-1CB7-4F1D-B1F4-E35C899A2932}">
      <dgm:prSet/>
      <dgm:spPr/>
      <dgm:t>
        <a:bodyPr/>
        <a:lstStyle/>
        <a:p>
          <a:pPr>
            <a:lnSpc>
              <a:spcPct val="100000"/>
            </a:lnSpc>
          </a:pPr>
          <a:r>
            <a:rPr lang="en-US"/>
            <a:t>Bit error in transmission will not propagate, error in one ciphertext block will only affect the current block's plaintext.</a:t>
          </a:r>
        </a:p>
      </dgm:t>
    </dgm:pt>
    <dgm:pt modelId="{3737944D-F411-45B0-8053-6498BB586B30}" type="parTrans" cxnId="{BD9D83EC-1EDD-4912-8394-6A8E0EA3329E}">
      <dgm:prSet/>
      <dgm:spPr/>
      <dgm:t>
        <a:bodyPr/>
        <a:lstStyle/>
        <a:p>
          <a:endParaRPr lang="en-US"/>
        </a:p>
      </dgm:t>
    </dgm:pt>
    <dgm:pt modelId="{94A8EEB3-65B9-4A1B-8AA3-E03DE4092B5F}" type="sibTrans" cxnId="{BD9D83EC-1EDD-4912-8394-6A8E0EA3329E}">
      <dgm:prSet/>
      <dgm:spPr/>
      <dgm:t>
        <a:bodyPr/>
        <a:lstStyle/>
        <a:p>
          <a:endParaRPr lang="en-US"/>
        </a:p>
      </dgm:t>
    </dgm:pt>
    <dgm:pt modelId="{BF8285FF-6B00-4B68-8393-93A5E50BC6B2}">
      <dgm:prSet/>
      <dgm:spPr/>
      <dgm:t>
        <a:bodyPr/>
        <a:lstStyle/>
        <a:p>
          <a:pPr>
            <a:lnSpc>
              <a:spcPct val="100000"/>
            </a:lnSpc>
          </a:pPr>
          <a:r>
            <a:rPr lang="en-US" dirty="0"/>
            <a:t>Encryption in the blocks are independent from the data which helps with the protection of the key.</a:t>
          </a:r>
        </a:p>
      </dgm:t>
    </dgm:pt>
    <dgm:pt modelId="{2DD0D13F-3166-48E0-A683-F737EFD63ECE}" type="parTrans" cxnId="{CA0DEF86-814F-4818-8E21-04943130FD54}">
      <dgm:prSet/>
      <dgm:spPr/>
      <dgm:t>
        <a:bodyPr/>
        <a:lstStyle/>
        <a:p>
          <a:endParaRPr lang="en-US"/>
        </a:p>
      </dgm:t>
    </dgm:pt>
    <dgm:pt modelId="{BC41C564-3D45-436F-A0AF-260A89233CCB}" type="sibTrans" cxnId="{CA0DEF86-814F-4818-8E21-04943130FD54}">
      <dgm:prSet/>
      <dgm:spPr/>
      <dgm:t>
        <a:bodyPr/>
        <a:lstStyle/>
        <a:p>
          <a:endParaRPr lang="en-US"/>
        </a:p>
      </dgm:t>
    </dgm:pt>
    <dgm:pt modelId="{DBAB23C2-2F8F-46E0-B205-AEE6E79DCDDD}" type="pres">
      <dgm:prSet presAssocID="{7C915E6F-656B-42B7-B7C0-B8044439E7A1}" presName="root" presStyleCnt="0">
        <dgm:presLayoutVars>
          <dgm:dir/>
          <dgm:resizeHandles val="exact"/>
        </dgm:presLayoutVars>
      </dgm:prSet>
      <dgm:spPr/>
    </dgm:pt>
    <dgm:pt modelId="{1F3CF063-2D8E-4D5C-957F-C291D8FF4EA5}" type="pres">
      <dgm:prSet presAssocID="{49097047-1B96-4C38-B8FE-36DA7E6D214E}" presName="compNode" presStyleCnt="0"/>
      <dgm:spPr/>
    </dgm:pt>
    <dgm:pt modelId="{5A47A3FD-4977-4DF6-9474-91B4699C2A82}" type="pres">
      <dgm:prSet presAssocID="{49097047-1B96-4C38-B8FE-36DA7E6D21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88F9AFBF-01AE-414A-B202-46BFDEE5116B}" type="pres">
      <dgm:prSet presAssocID="{49097047-1B96-4C38-B8FE-36DA7E6D214E}" presName="spaceRect" presStyleCnt="0"/>
      <dgm:spPr/>
    </dgm:pt>
    <dgm:pt modelId="{F046BD91-41EE-4F27-A93E-C7129492CEC2}" type="pres">
      <dgm:prSet presAssocID="{49097047-1B96-4C38-B8FE-36DA7E6D214E}" presName="textRect" presStyleLbl="revTx" presStyleIdx="0" presStyleCnt="3">
        <dgm:presLayoutVars>
          <dgm:chMax val="1"/>
          <dgm:chPref val="1"/>
        </dgm:presLayoutVars>
      </dgm:prSet>
      <dgm:spPr/>
    </dgm:pt>
    <dgm:pt modelId="{9A8237C6-F155-4A00-9BA6-F0D200D85CE3}" type="pres">
      <dgm:prSet presAssocID="{8DCC0166-5B18-427D-B584-F13BAADCA613}" presName="sibTrans" presStyleCnt="0"/>
      <dgm:spPr/>
    </dgm:pt>
    <dgm:pt modelId="{32353B7B-D74D-43B2-8267-9BB87D22D52E}" type="pres">
      <dgm:prSet presAssocID="{00F2F67C-1CB7-4F1D-B1F4-E35C899A2932}" presName="compNode" presStyleCnt="0"/>
      <dgm:spPr/>
    </dgm:pt>
    <dgm:pt modelId="{91F71F38-965D-4BDE-BAD6-614CF779FAE3}" type="pres">
      <dgm:prSet presAssocID="{00F2F67C-1CB7-4F1D-B1F4-E35C899A29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4119D916-4779-425A-A842-F3179103ECCB}" type="pres">
      <dgm:prSet presAssocID="{00F2F67C-1CB7-4F1D-B1F4-E35C899A2932}" presName="spaceRect" presStyleCnt="0"/>
      <dgm:spPr/>
    </dgm:pt>
    <dgm:pt modelId="{EE7350C4-7145-4BC6-B56D-9A9E05294F2C}" type="pres">
      <dgm:prSet presAssocID="{00F2F67C-1CB7-4F1D-B1F4-E35C899A2932}" presName="textRect" presStyleLbl="revTx" presStyleIdx="1" presStyleCnt="3">
        <dgm:presLayoutVars>
          <dgm:chMax val="1"/>
          <dgm:chPref val="1"/>
        </dgm:presLayoutVars>
      </dgm:prSet>
      <dgm:spPr/>
    </dgm:pt>
    <dgm:pt modelId="{AEDE8751-5760-41B5-A853-EBDA8C8B8ACE}" type="pres">
      <dgm:prSet presAssocID="{94A8EEB3-65B9-4A1B-8AA3-E03DE4092B5F}" presName="sibTrans" presStyleCnt="0"/>
      <dgm:spPr/>
    </dgm:pt>
    <dgm:pt modelId="{31141925-F381-4FD1-961E-313E9D266775}" type="pres">
      <dgm:prSet presAssocID="{BF8285FF-6B00-4B68-8393-93A5E50BC6B2}" presName="compNode" presStyleCnt="0"/>
      <dgm:spPr/>
    </dgm:pt>
    <dgm:pt modelId="{47554B7E-49B4-4735-97B1-9F8137376102}" type="pres">
      <dgm:prSet presAssocID="{BF8285FF-6B00-4B68-8393-93A5E50BC6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78E7B111-9533-48AD-8709-BD7C76C90A1D}" type="pres">
      <dgm:prSet presAssocID="{BF8285FF-6B00-4B68-8393-93A5E50BC6B2}" presName="spaceRect" presStyleCnt="0"/>
      <dgm:spPr/>
    </dgm:pt>
    <dgm:pt modelId="{8591340B-C1B5-4C7A-91F3-BE289FEF18FB}" type="pres">
      <dgm:prSet presAssocID="{BF8285FF-6B00-4B68-8393-93A5E50BC6B2}" presName="textRect" presStyleLbl="revTx" presStyleIdx="2" presStyleCnt="3">
        <dgm:presLayoutVars>
          <dgm:chMax val="1"/>
          <dgm:chPref val="1"/>
        </dgm:presLayoutVars>
      </dgm:prSet>
      <dgm:spPr/>
    </dgm:pt>
  </dgm:ptLst>
  <dgm:cxnLst>
    <dgm:cxn modelId="{9C9A2400-2216-41D9-A76C-EBEB73275227}" srcId="{7C915E6F-656B-42B7-B7C0-B8044439E7A1}" destId="{49097047-1B96-4C38-B8FE-36DA7E6D214E}" srcOrd="0" destOrd="0" parTransId="{D11D102D-CA22-4B1E-8613-5343F15A1544}" sibTransId="{8DCC0166-5B18-427D-B584-F13BAADCA613}"/>
    <dgm:cxn modelId="{6A60F01E-50C8-4A19-B7C9-EBB6157459CE}" type="presOf" srcId="{7C915E6F-656B-42B7-B7C0-B8044439E7A1}" destId="{DBAB23C2-2F8F-46E0-B205-AEE6E79DCDDD}" srcOrd="0" destOrd="0" presId="urn:microsoft.com/office/officeart/2018/2/layout/IconLabelList"/>
    <dgm:cxn modelId="{4FE4D582-CE58-44E3-B6F1-BAE2561F73A8}" type="presOf" srcId="{00F2F67C-1CB7-4F1D-B1F4-E35C899A2932}" destId="{EE7350C4-7145-4BC6-B56D-9A9E05294F2C}" srcOrd="0" destOrd="0" presId="urn:microsoft.com/office/officeart/2018/2/layout/IconLabelList"/>
    <dgm:cxn modelId="{CA0DEF86-814F-4818-8E21-04943130FD54}" srcId="{7C915E6F-656B-42B7-B7C0-B8044439E7A1}" destId="{BF8285FF-6B00-4B68-8393-93A5E50BC6B2}" srcOrd="2" destOrd="0" parTransId="{2DD0D13F-3166-48E0-A683-F737EFD63ECE}" sibTransId="{BC41C564-3D45-436F-A0AF-260A89233CCB}"/>
    <dgm:cxn modelId="{C6AB76CD-FBA7-4495-A053-3B7C85CBD3AD}" type="presOf" srcId="{BF8285FF-6B00-4B68-8393-93A5E50BC6B2}" destId="{8591340B-C1B5-4C7A-91F3-BE289FEF18FB}" srcOrd="0" destOrd="0" presId="urn:microsoft.com/office/officeart/2018/2/layout/IconLabelList"/>
    <dgm:cxn modelId="{BD9D83EC-1EDD-4912-8394-6A8E0EA3329E}" srcId="{7C915E6F-656B-42B7-B7C0-B8044439E7A1}" destId="{00F2F67C-1CB7-4F1D-B1F4-E35C899A2932}" srcOrd="1" destOrd="0" parTransId="{3737944D-F411-45B0-8053-6498BB586B30}" sibTransId="{94A8EEB3-65B9-4A1B-8AA3-E03DE4092B5F}"/>
    <dgm:cxn modelId="{F3191FF7-4953-4DAF-B06E-1D28F94F95E7}" type="presOf" srcId="{49097047-1B96-4C38-B8FE-36DA7E6D214E}" destId="{F046BD91-41EE-4F27-A93E-C7129492CEC2}" srcOrd="0" destOrd="0" presId="urn:microsoft.com/office/officeart/2018/2/layout/IconLabelList"/>
    <dgm:cxn modelId="{42557E60-D407-4633-96F1-B0189DC13784}" type="presParOf" srcId="{DBAB23C2-2F8F-46E0-B205-AEE6E79DCDDD}" destId="{1F3CF063-2D8E-4D5C-957F-C291D8FF4EA5}" srcOrd="0" destOrd="0" presId="urn:microsoft.com/office/officeart/2018/2/layout/IconLabelList"/>
    <dgm:cxn modelId="{A4F29BF3-C381-4E48-BC51-C042D296B2FA}" type="presParOf" srcId="{1F3CF063-2D8E-4D5C-957F-C291D8FF4EA5}" destId="{5A47A3FD-4977-4DF6-9474-91B4699C2A82}" srcOrd="0" destOrd="0" presId="urn:microsoft.com/office/officeart/2018/2/layout/IconLabelList"/>
    <dgm:cxn modelId="{0701310A-035D-442F-AA7F-CB11DC9F7937}" type="presParOf" srcId="{1F3CF063-2D8E-4D5C-957F-C291D8FF4EA5}" destId="{88F9AFBF-01AE-414A-B202-46BFDEE5116B}" srcOrd="1" destOrd="0" presId="urn:microsoft.com/office/officeart/2018/2/layout/IconLabelList"/>
    <dgm:cxn modelId="{8DEBFA97-E838-4122-9C2B-E4F26E8995BA}" type="presParOf" srcId="{1F3CF063-2D8E-4D5C-957F-C291D8FF4EA5}" destId="{F046BD91-41EE-4F27-A93E-C7129492CEC2}" srcOrd="2" destOrd="0" presId="urn:microsoft.com/office/officeart/2018/2/layout/IconLabelList"/>
    <dgm:cxn modelId="{DD543F6F-C5CB-4072-A3C6-A77B60768CAD}" type="presParOf" srcId="{DBAB23C2-2F8F-46E0-B205-AEE6E79DCDDD}" destId="{9A8237C6-F155-4A00-9BA6-F0D200D85CE3}" srcOrd="1" destOrd="0" presId="urn:microsoft.com/office/officeart/2018/2/layout/IconLabelList"/>
    <dgm:cxn modelId="{03899F38-3DAC-4960-A291-A7D2CD045088}" type="presParOf" srcId="{DBAB23C2-2F8F-46E0-B205-AEE6E79DCDDD}" destId="{32353B7B-D74D-43B2-8267-9BB87D22D52E}" srcOrd="2" destOrd="0" presId="urn:microsoft.com/office/officeart/2018/2/layout/IconLabelList"/>
    <dgm:cxn modelId="{00C855CF-0C7C-4651-9750-4B353F9F6ADA}" type="presParOf" srcId="{32353B7B-D74D-43B2-8267-9BB87D22D52E}" destId="{91F71F38-965D-4BDE-BAD6-614CF779FAE3}" srcOrd="0" destOrd="0" presId="urn:microsoft.com/office/officeart/2018/2/layout/IconLabelList"/>
    <dgm:cxn modelId="{22A17E05-34AE-4844-9138-CB204FFFC4AE}" type="presParOf" srcId="{32353B7B-D74D-43B2-8267-9BB87D22D52E}" destId="{4119D916-4779-425A-A842-F3179103ECCB}" srcOrd="1" destOrd="0" presId="urn:microsoft.com/office/officeart/2018/2/layout/IconLabelList"/>
    <dgm:cxn modelId="{7F5BB6AD-10BD-452B-9066-18671067287B}" type="presParOf" srcId="{32353B7B-D74D-43B2-8267-9BB87D22D52E}" destId="{EE7350C4-7145-4BC6-B56D-9A9E05294F2C}" srcOrd="2" destOrd="0" presId="urn:microsoft.com/office/officeart/2018/2/layout/IconLabelList"/>
    <dgm:cxn modelId="{D93A7F4B-67AC-49CE-AFEB-2C9CAA949938}" type="presParOf" srcId="{DBAB23C2-2F8F-46E0-B205-AEE6E79DCDDD}" destId="{AEDE8751-5760-41B5-A853-EBDA8C8B8ACE}" srcOrd="3" destOrd="0" presId="urn:microsoft.com/office/officeart/2018/2/layout/IconLabelList"/>
    <dgm:cxn modelId="{3588AE24-CECB-4D26-B4F6-A408F0B97976}" type="presParOf" srcId="{DBAB23C2-2F8F-46E0-B205-AEE6E79DCDDD}" destId="{31141925-F381-4FD1-961E-313E9D266775}" srcOrd="4" destOrd="0" presId="urn:microsoft.com/office/officeart/2018/2/layout/IconLabelList"/>
    <dgm:cxn modelId="{158D8FB9-6373-4205-8A7E-2470E0EE29C6}" type="presParOf" srcId="{31141925-F381-4FD1-961E-313E9D266775}" destId="{47554B7E-49B4-4735-97B1-9F8137376102}" srcOrd="0" destOrd="0" presId="urn:microsoft.com/office/officeart/2018/2/layout/IconLabelList"/>
    <dgm:cxn modelId="{A71DAD64-66ED-40C9-9566-B70ED59F5063}" type="presParOf" srcId="{31141925-F381-4FD1-961E-313E9D266775}" destId="{78E7B111-9533-48AD-8709-BD7C76C90A1D}" srcOrd="1" destOrd="0" presId="urn:microsoft.com/office/officeart/2018/2/layout/IconLabelList"/>
    <dgm:cxn modelId="{F8CD2683-21AA-4A15-A413-48302C228DBD}" type="presParOf" srcId="{31141925-F381-4FD1-961E-313E9D266775}" destId="{8591340B-C1B5-4C7A-91F3-BE289FEF18F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11E44E-287C-407A-851F-9359D650BBE3}"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6E036235-A6EE-4316-BDA8-4E0E24D086EC}">
      <dgm:prSet phldr="0"/>
      <dgm:spPr/>
      <dgm:t>
        <a:bodyPr/>
        <a:lstStyle/>
        <a:p>
          <a:pPr>
            <a:lnSpc>
              <a:spcPct val="100000"/>
            </a:lnSpc>
          </a:pPr>
          <a:r>
            <a:rPr lang="en-US"/>
            <a:t>It is unable to perform parallel operations.</a:t>
          </a:r>
        </a:p>
      </dgm:t>
    </dgm:pt>
    <dgm:pt modelId="{0EDA5F1B-1FA7-4A6B-B7CA-EF3165CE520D}" type="parTrans" cxnId="{527A20D3-2786-47A8-A46B-AB37E1F588B8}">
      <dgm:prSet/>
      <dgm:spPr/>
      <dgm:t>
        <a:bodyPr/>
        <a:lstStyle/>
        <a:p>
          <a:endParaRPr lang="en-US"/>
        </a:p>
      </dgm:t>
    </dgm:pt>
    <dgm:pt modelId="{B5E79EF8-7714-42F4-9881-748D8AB24BED}" type="sibTrans" cxnId="{527A20D3-2786-47A8-A46B-AB37E1F588B8}">
      <dgm:prSet/>
      <dgm:spPr/>
      <dgm:t>
        <a:bodyPr/>
        <a:lstStyle/>
        <a:p>
          <a:endParaRPr lang="en-US"/>
        </a:p>
      </dgm:t>
    </dgm:pt>
    <dgm:pt modelId="{2EA949F6-0365-4611-BCF3-14BFE712430B}">
      <dgm:prSet phldr="0"/>
      <dgm:spPr/>
      <dgm:t>
        <a:bodyPr/>
        <a:lstStyle/>
        <a:p>
          <a:pPr>
            <a:lnSpc>
              <a:spcPct val="100000"/>
            </a:lnSpc>
          </a:pPr>
          <a:r>
            <a:rPr lang="en-US"/>
            <a:t>the sender and receiver must be in sync during the process.</a:t>
          </a:r>
        </a:p>
      </dgm:t>
    </dgm:pt>
    <dgm:pt modelId="{47AD6B78-9427-495F-8D07-FA691B1D7F7E}" type="parTrans" cxnId="{89DF4EF4-E9A2-4DE6-A285-3E8077AE841B}">
      <dgm:prSet/>
      <dgm:spPr/>
      <dgm:t>
        <a:bodyPr/>
        <a:lstStyle/>
        <a:p>
          <a:endParaRPr lang="en-US"/>
        </a:p>
      </dgm:t>
    </dgm:pt>
    <dgm:pt modelId="{FE7D9A59-D626-403D-9AC6-2E7B27F774B0}" type="sibTrans" cxnId="{89DF4EF4-E9A2-4DE6-A285-3E8077AE841B}">
      <dgm:prSet/>
      <dgm:spPr/>
      <dgm:t>
        <a:bodyPr/>
        <a:lstStyle/>
        <a:p>
          <a:endParaRPr lang="en-US"/>
        </a:p>
      </dgm:t>
    </dgm:pt>
    <dgm:pt modelId="{C8D58367-030D-4EB6-B6C8-2668FCB23895}">
      <dgm:prSet phldr="0"/>
      <dgm:spPr/>
      <dgm:t>
        <a:bodyPr/>
        <a:lstStyle/>
        <a:p>
          <a:pPr>
            <a:lnSpc>
              <a:spcPct val="100000"/>
            </a:lnSpc>
          </a:pPr>
          <a:r>
            <a:rPr lang="en-US"/>
            <a:t>It is vulnerable to message stream modification attack.</a:t>
          </a:r>
        </a:p>
      </dgm:t>
    </dgm:pt>
    <dgm:pt modelId="{B90CD8DB-3881-4583-8DCF-4EC25818160F}" type="parTrans" cxnId="{2D8BAF80-3B89-4831-B37A-29738A569173}">
      <dgm:prSet/>
      <dgm:spPr/>
      <dgm:t>
        <a:bodyPr/>
        <a:lstStyle/>
        <a:p>
          <a:endParaRPr lang="en-US"/>
        </a:p>
      </dgm:t>
    </dgm:pt>
    <dgm:pt modelId="{80D5E3EB-6558-45F2-8774-1EF12AB7FE95}" type="sibTrans" cxnId="{2D8BAF80-3B89-4831-B37A-29738A569173}">
      <dgm:prSet/>
      <dgm:spPr/>
      <dgm:t>
        <a:bodyPr/>
        <a:lstStyle/>
        <a:p>
          <a:endParaRPr lang="en-US"/>
        </a:p>
      </dgm:t>
    </dgm:pt>
    <dgm:pt modelId="{2C043F9F-BA6B-4BE8-BC22-0EFB02E62710}">
      <dgm:prSet phldr="0"/>
      <dgm:spPr/>
      <dgm:t>
        <a:bodyPr/>
        <a:lstStyle/>
        <a:p>
          <a:pPr>
            <a:lnSpc>
              <a:spcPct val="100000"/>
            </a:lnSpc>
          </a:pPr>
          <a:r>
            <a:rPr lang="en-US"/>
            <a:t> The biggest drawback of OFB is that the repetition of encrypting the initialization vector may produce the same state that has occurred before. It is an unlikely situation but in such a case the plaintext will start to be encrypted by the same data as previously.</a:t>
          </a:r>
        </a:p>
      </dgm:t>
    </dgm:pt>
    <dgm:pt modelId="{511BE122-DD58-45F6-81BC-B1CBD18D51C6}" type="parTrans" cxnId="{678E35D3-5F86-403E-90BC-E342C41267B0}">
      <dgm:prSet/>
      <dgm:spPr/>
      <dgm:t>
        <a:bodyPr/>
        <a:lstStyle/>
        <a:p>
          <a:endParaRPr lang="en-US"/>
        </a:p>
      </dgm:t>
    </dgm:pt>
    <dgm:pt modelId="{70DBB7A3-D19D-473A-B7BE-BB748576D22D}" type="sibTrans" cxnId="{678E35D3-5F86-403E-90BC-E342C41267B0}">
      <dgm:prSet/>
      <dgm:spPr/>
      <dgm:t>
        <a:bodyPr/>
        <a:lstStyle/>
        <a:p>
          <a:endParaRPr lang="en-US"/>
        </a:p>
      </dgm:t>
    </dgm:pt>
    <dgm:pt modelId="{9926F97E-587A-4843-AD77-28528D294D60}" type="pres">
      <dgm:prSet presAssocID="{7511E44E-287C-407A-851F-9359D650BBE3}" presName="root" presStyleCnt="0">
        <dgm:presLayoutVars>
          <dgm:dir/>
          <dgm:resizeHandles val="exact"/>
        </dgm:presLayoutVars>
      </dgm:prSet>
      <dgm:spPr/>
    </dgm:pt>
    <dgm:pt modelId="{8E4B88F6-E9F2-429E-A7C5-45839B4B9236}" type="pres">
      <dgm:prSet presAssocID="{2EA949F6-0365-4611-BCF3-14BFE712430B}" presName="compNode" presStyleCnt="0"/>
      <dgm:spPr/>
    </dgm:pt>
    <dgm:pt modelId="{C29DF42D-B968-483D-9F0D-4EE863FBCAFE}" type="pres">
      <dgm:prSet presAssocID="{2EA949F6-0365-4611-BCF3-14BFE712430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0F45D582-75A8-4F91-AF2C-3940C3BD14E8}" type="pres">
      <dgm:prSet presAssocID="{2EA949F6-0365-4611-BCF3-14BFE712430B}" presName="spaceRect" presStyleCnt="0"/>
      <dgm:spPr/>
    </dgm:pt>
    <dgm:pt modelId="{59F4442F-5374-452B-BFF7-84738F5FF3BB}" type="pres">
      <dgm:prSet presAssocID="{2EA949F6-0365-4611-BCF3-14BFE712430B}" presName="textRect" presStyleLbl="revTx" presStyleIdx="0" presStyleCnt="4">
        <dgm:presLayoutVars>
          <dgm:chMax val="1"/>
          <dgm:chPref val="1"/>
        </dgm:presLayoutVars>
      </dgm:prSet>
      <dgm:spPr/>
    </dgm:pt>
    <dgm:pt modelId="{934AEFF8-B57A-43E8-B716-2E8A88783CBC}" type="pres">
      <dgm:prSet presAssocID="{FE7D9A59-D626-403D-9AC6-2E7B27F774B0}" presName="sibTrans" presStyleCnt="0"/>
      <dgm:spPr/>
    </dgm:pt>
    <dgm:pt modelId="{F8BCDDE3-75AA-4C42-A270-BC52DCC79789}" type="pres">
      <dgm:prSet presAssocID="{C8D58367-030D-4EB6-B6C8-2668FCB23895}" presName="compNode" presStyleCnt="0"/>
      <dgm:spPr/>
    </dgm:pt>
    <dgm:pt modelId="{D3C7F8AE-E1B9-4FE2-97C8-3843A81EE566}" type="pres">
      <dgm:prSet presAssocID="{C8D58367-030D-4EB6-B6C8-2668FCB2389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ansfer"/>
        </a:ext>
      </dgm:extLst>
    </dgm:pt>
    <dgm:pt modelId="{57034011-A827-410B-BB9C-8BD619D1196A}" type="pres">
      <dgm:prSet presAssocID="{C8D58367-030D-4EB6-B6C8-2668FCB23895}" presName="spaceRect" presStyleCnt="0"/>
      <dgm:spPr/>
    </dgm:pt>
    <dgm:pt modelId="{85928C53-DBF5-4F58-9F04-85A4D51221FE}" type="pres">
      <dgm:prSet presAssocID="{C8D58367-030D-4EB6-B6C8-2668FCB23895}" presName="textRect" presStyleLbl="revTx" presStyleIdx="1" presStyleCnt="4">
        <dgm:presLayoutVars>
          <dgm:chMax val="1"/>
          <dgm:chPref val="1"/>
        </dgm:presLayoutVars>
      </dgm:prSet>
      <dgm:spPr/>
    </dgm:pt>
    <dgm:pt modelId="{AD8ADEEE-505C-4608-BACB-9930DDE84A6E}" type="pres">
      <dgm:prSet presAssocID="{80D5E3EB-6558-45F2-8774-1EF12AB7FE95}" presName="sibTrans" presStyleCnt="0"/>
      <dgm:spPr/>
    </dgm:pt>
    <dgm:pt modelId="{117C9273-7F5B-419C-9AA8-025E934735F4}" type="pres">
      <dgm:prSet presAssocID="{6E036235-A6EE-4316-BDA8-4E0E24D086EC}" presName="compNode" presStyleCnt="0"/>
      <dgm:spPr/>
    </dgm:pt>
    <dgm:pt modelId="{B61B28E4-C382-44AF-A99C-3ED56040E96D}" type="pres">
      <dgm:prSet presAssocID="{6E036235-A6EE-4316-BDA8-4E0E24D086E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uffle with solid fill"/>
        </a:ext>
      </dgm:extLst>
    </dgm:pt>
    <dgm:pt modelId="{3323A8C5-E7D2-4940-A095-E188E741284D}" type="pres">
      <dgm:prSet presAssocID="{6E036235-A6EE-4316-BDA8-4E0E24D086EC}" presName="spaceRect" presStyleCnt="0"/>
      <dgm:spPr/>
    </dgm:pt>
    <dgm:pt modelId="{00C0FAD1-E30F-4ABB-92D2-B999DAAF55AB}" type="pres">
      <dgm:prSet presAssocID="{6E036235-A6EE-4316-BDA8-4E0E24D086EC}" presName="textRect" presStyleLbl="revTx" presStyleIdx="2" presStyleCnt="4">
        <dgm:presLayoutVars>
          <dgm:chMax val="1"/>
          <dgm:chPref val="1"/>
        </dgm:presLayoutVars>
      </dgm:prSet>
      <dgm:spPr/>
    </dgm:pt>
    <dgm:pt modelId="{09AD4B39-E596-4B24-9FA3-54A473FEF0A6}" type="pres">
      <dgm:prSet presAssocID="{B5E79EF8-7714-42F4-9881-748D8AB24BED}" presName="sibTrans" presStyleCnt="0"/>
      <dgm:spPr/>
    </dgm:pt>
    <dgm:pt modelId="{1EB44A36-5F5C-4D6C-9CAA-9BBC96108C5B}" type="pres">
      <dgm:prSet presAssocID="{2C043F9F-BA6B-4BE8-BC22-0EFB02E62710}" presName="compNode" presStyleCnt="0"/>
      <dgm:spPr/>
    </dgm:pt>
    <dgm:pt modelId="{972F204D-275B-4F23-B93C-3FDD33D1B30F}" type="pres">
      <dgm:prSet presAssocID="{2C043F9F-BA6B-4BE8-BC22-0EFB02E62710}"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peat with solid fill"/>
        </a:ext>
      </dgm:extLst>
    </dgm:pt>
    <dgm:pt modelId="{6C4E0721-601C-4377-A957-3006DC3C3FD2}" type="pres">
      <dgm:prSet presAssocID="{2C043F9F-BA6B-4BE8-BC22-0EFB02E62710}" presName="spaceRect" presStyleCnt="0"/>
      <dgm:spPr/>
    </dgm:pt>
    <dgm:pt modelId="{B7F8109B-D4A1-48E0-9A3C-7208FFE91250}" type="pres">
      <dgm:prSet presAssocID="{2C043F9F-BA6B-4BE8-BC22-0EFB02E62710}" presName="textRect" presStyleLbl="revTx" presStyleIdx="3" presStyleCnt="4">
        <dgm:presLayoutVars>
          <dgm:chMax val="1"/>
          <dgm:chPref val="1"/>
        </dgm:presLayoutVars>
      </dgm:prSet>
      <dgm:spPr/>
    </dgm:pt>
  </dgm:ptLst>
  <dgm:cxnLst>
    <dgm:cxn modelId="{5CC3DB0F-5805-40C5-9240-7CA14F8E1E37}" type="presOf" srcId="{2EA949F6-0365-4611-BCF3-14BFE712430B}" destId="{59F4442F-5374-452B-BFF7-84738F5FF3BB}" srcOrd="0" destOrd="0" presId="urn:microsoft.com/office/officeart/2018/2/layout/IconLabelList"/>
    <dgm:cxn modelId="{AC42772C-3455-47CE-8800-46E8CBD625B2}" type="presOf" srcId="{C8D58367-030D-4EB6-B6C8-2668FCB23895}" destId="{85928C53-DBF5-4F58-9F04-85A4D51221FE}" srcOrd="0" destOrd="0" presId="urn:microsoft.com/office/officeart/2018/2/layout/IconLabelList"/>
    <dgm:cxn modelId="{0B6E606B-CA9F-47A4-B930-2290F1B9C366}" type="presOf" srcId="{7511E44E-287C-407A-851F-9359D650BBE3}" destId="{9926F97E-587A-4843-AD77-28528D294D60}" srcOrd="0" destOrd="0" presId="urn:microsoft.com/office/officeart/2018/2/layout/IconLabelList"/>
    <dgm:cxn modelId="{2D8BAF80-3B89-4831-B37A-29738A569173}" srcId="{7511E44E-287C-407A-851F-9359D650BBE3}" destId="{C8D58367-030D-4EB6-B6C8-2668FCB23895}" srcOrd="1" destOrd="0" parTransId="{B90CD8DB-3881-4583-8DCF-4EC25818160F}" sibTransId="{80D5E3EB-6558-45F2-8774-1EF12AB7FE95}"/>
    <dgm:cxn modelId="{111E1098-8C31-4372-92FC-218B8915A2EF}" type="presOf" srcId="{2C043F9F-BA6B-4BE8-BC22-0EFB02E62710}" destId="{B7F8109B-D4A1-48E0-9A3C-7208FFE91250}" srcOrd="0" destOrd="0" presId="urn:microsoft.com/office/officeart/2018/2/layout/IconLabelList"/>
    <dgm:cxn modelId="{879591C6-B1F6-4A27-A908-559D2E69339C}" type="presOf" srcId="{6E036235-A6EE-4316-BDA8-4E0E24D086EC}" destId="{00C0FAD1-E30F-4ABB-92D2-B999DAAF55AB}" srcOrd="0" destOrd="0" presId="urn:microsoft.com/office/officeart/2018/2/layout/IconLabelList"/>
    <dgm:cxn modelId="{527A20D3-2786-47A8-A46B-AB37E1F588B8}" srcId="{7511E44E-287C-407A-851F-9359D650BBE3}" destId="{6E036235-A6EE-4316-BDA8-4E0E24D086EC}" srcOrd="2" destOrd="0" parTransId="{0EDA5F1B-1FA7-4A6B-B7CA-EF3165CE520D}" sibTransId="{B5E79EF8-7714-42F4-9881-748D8AB24BED}"/>
    <dgm:cxn modelId="{678E35D3-5F86-403E-90BC-E342C41267B0}" srcId="{7511E44E-287C-407A-851F-9359D650BBE3}" destId="{2C043F9F-BA6B-4BE8-BC22-0EFB02E62710}" srcOrd="3" destOrd="0" parTransId="{511BE122-DD58-45F6-81BC-B1CBD18D51C6}" sibTransId="{70DBB7A3-D19D-473A-B7BE-BB748576D22D}"/>
    <dgm:cxn modelId="{89DF4EF4-E9A2-4DE6-A285-3E8077AE841B}" srcId="{7511E44E-287C-407A-851F-9359D650BBE3}" destId="{2EA949F6-0365-4611-BCF3-14BFE712430B}" srcOrd="0" destOrd="0" parTransId="{47AD6B78-9427-495F-8D07-FA691B1D7F7E}" sibTransId="{FE7D9A59-D626-403D-9AC6-2E7B27F774B0}"/>
    <dgm:cxn modelId="{16D2E371-FF64-49D6-8578-306B09F52FE1}" type="presParOf" srcId="{9926F97E-587A-4843-AD77-28528D294D60}" destId="{8E4B88F6-E9F2-429E-A7C5-45839B4B9236}" srcOrd="0" destOrd="0" presId="urn:microsoft.com/office/officeart/2018/2/layout/IconLabelList"/>
    <dgm:cxn modelId="{D476BB6D-209B-4500-895A-90219324BCF1}" type="presParOf" srcId="{8E4B88F6-E9F2-429E-A7C5-45839B4B9236}" destId="{C29DF42D-B968-483D-9F0D-4EE863FBCAFE}" srcOrd="0" destOrd="0" presId="urn:microsoft.com/office/officeart/2018/2/layout/IconLabelList"/>
    <dgm:cxn modelId="{2CDD5561-8808-4633-B19E-7A6CB30AC2A5}" type="presParOf" srcId="{8E4B88F6-E9F2-429E-A7C5-45839B4B9236}" destId="{0F45D582-75A8-4F91-AF2C-3940C3BD14E8}" srcOrd="1" destOrd="0" presId="urn:microsoft.com/office/officeart/2018/2/layout/IconLabelList"/>
    <dgm:cxn modelId="{D56D5198-BCDD-47AD-82D1-64C57629D192}" type="presParOf" srcId="{8E4B88F6-E9F2-429E-A7C5-45839B4B9236}" destId="{59F4442F-5374-452B-BFF7-84738F5FF3BB}" srcOrd="2" destOrd="0" presId="urn:microsoft.com/office/officeart/2018/2/layout/IconLabelList"/>
    <dgm:cxn modelId="{6E702651-594F-47BE-BA71-7A038A5D8BAE}" type="presParOf" srcId="{9926F97E-587A-4843-AD77-28528D294D60}" destId="{934AEFF8-B57A-43E8-B716-2E8A88783CBC}" srcOrd="1" destOrd="0" presId="urn:microsoft.com/office/officeart/2018/2/layout/IconLabelList"/>
    <dgm:cxn modelId="{A97CC163-FF3C-42F8-BB87-7781B607F5FA}" type="presParOf" srcId="{9926F97E-587A-4843-AD77-28528D294D60}" destId="{F8BCDDE3-75AA-4C42-A270-BC52DCC79789}" srcOrd="2" destOrd="0" presId="urn:microsoft.com/office/officeart/2018/2/layout/IconLabelList"/>
    <dgm:cxn modelId="{23D40558-3CBF-4FFE-848E-18FAEFD1B83F}" type="presParOf" srcId="{F8BCDDE3-75AA-4C42-A270-BC52DCC79789}" destId="{D3C7F8AE-E1B9-4FE2-97C8-3843A81EE566}" srcOrd="0" destOrd="0" presId="urn:microsoft.com/office/officeart/2018/2/layout/IconLabelList"/>
    <dgm:cxn modelId="{6FB64032-FCAE-485C-9AC7-831019BA274D}" type="presParOf" srcId="{F8BCDDE3-75AA-4C42-A270-BC52DCC79789}" destId="{57034011-A827-410B-BB9C-8BD619D1196A}" srcOrd="1" destOrd="0" presId="urn:microsoft.com/office/officeart/2018/2/layout/IconLabelList"/>
    <dgm:cxn modelId="{0C019655-CD2C-4660-8AD9-6F48E8E728B4}" type="presParOf" srcId="{F8BCDDE3-75AA-4C42-A270-BC52DCC79789}" destId="{85928C53-DBF5-4F58-9F04-85A4D51221FE}" srcOrd="2" destOrd="0" presId="urn:microsoft.com/office/officeart/2018/2/layout/IconLabelList"/>
    <dgm:cxn modelId="{29036547-5CB6-4508-A80E-1ED68F7F8231}" type="presParOf" srcId="{9926F97E-587A-4843-AD77-28528D294D60}" destId="{AD8ADEEE-505C-4608-BACB-9930DDE84A6E}" srcOrd="3" destOrd="0" presId="urn:microsoft.com/office/officeart/2018/2/layout/IconLabelList"/>
    <dgm:cxn modelId="{E8825EF0-6C08-4FB8-80E6-71D2D76B20EA}" type="presParOf" srcId="{9926F97E-587A-4843-AD77-28528D294D60}" destId="{117C9273-7F5B-419C-9AA8-025E934735F4}" srcOrd="4" destOrd="0" presId="urn:microsoft.com/office/officeart/2018/2/layout/IconLabelList"/>
    <dgm:cxn modelId="{713495A6-6E35-4DE4-BBFD-B82140EE5FE1}" type="presParOf" srcId="{117C9273-7F5B-419C-9AA8-025E934735F4}" destId="{B61B28E4-C382-44AF-A99C-3ED56040E96D}" srcOrd="0" destOrd="0" presId="urn:microsoft.com/office/officeart/2018/2/layout/IconLabelList"/>
    <dgm:cxn modelId="{48A7F450-B367-4A77-9411-E3A0D4F9C72F}" type="presParOf" srcId="{117C9273-7F5B-419C-9AA8-025E934735F4}" destId="{3323A8C5-E7D2-4940-A095-E188E741284D}" srcOrd="1" destOrd="0" presId="urn:microsoft.com/office/officeart/2018/2/layout/IconLabelList"/>
    <dgm:cxn modelId="{40A62C7B-0E2F-41A4-81BA-0318DA9BA152}" type="presParOf" srcId="{117C9273-7F5B-419C-9AA8-025E934735F4}" destId="{00C0FAD1-E30F-4ABB-92D2-B999DAAF55AB}" srcOrd="2" destOrd="0" presId="urn:microsoft.com/office/officeart/2018/2/layout/IconLabelList"/>
    <dgm:cxn modelId="{8CFA5B3F-EE26-4258-9ED2-5A0CB94A79D2}" type="presParOf" srcId="{9926F97E-587A-4843-AD77-28528D294D60}" destId="{09AD4B39-E596-4B24-9FA3-54A473FEF0A6}" srcOrd="5" destOrd="0" presId="urn:microsoft.com/office/officeart/2018/2/layout/IconLabelList"/>
    <dgm:cxn modelId="{757C33E9-31CF-4740-80D5-6A1650D3FFB4}" type="presParOf" srcId="{9926F97E-587A-4843-AD77-28528D294D60}" destId="{1EB44A36-5F5C-4D6C-9CAA-9BBC96108C5B}" srcOrd="6" destOrd="0" presId="urn:microsoft.com/office/officeart/2018/2/layout/IconLabelList"/>
    <dgm:cxn modelId="{C943AE0C-DD4B-486A-B734-F7E5D170EAAC}" type="presParOf" srcId="{1EB44A36-5F5C-4D6C-9CAA-9BBC96108C5B}" destId="{972F204D-275B-4F23-B93C-3FDD33D1B30F}" srcOrd="0" destOrd="0" presId="urn:microsoft.com/office/officeart/2018/2/layout/IconLabelList"/>
    <dgm:cxn modelId="{431EA12D-8792-4FAC-85BE-5BDAA6FEC669}" type="presParOf" srcId="{1EB44A36-5F5C-4D6C-9CAA-9BBC96108C5B}" destId="{6C4E0721-601C-4377-A957-3006DC3C3FD2}" srcOrd="1" destOrd="0" presId="urn:microsoft.com/office/officeart/2018/2/layout/IconLabelList"/>
    <dgm:cxn modelId="{EA4A3337-2930-4749-AA2B-FDCE55DC2DEE}" type="presParOf" srcId="{1EB44A36-5F5C-4D6C-9CAA-9BBC96108C5B}" destId="{B7F8109B-D4A1-48E0-9A3C-7208FFE9125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CD05FE-722C-4B0B-88E5-12396E7EB8FD}"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5A2D5C2-1E6A-470B-A6D3-443783F2DAEF}">
      <dgm:prSet/>
      <dgm:spPr/>
      <dgm:t>
        <a:bodyPr/>
        <a:lstStyle/>
        <a:p>
          <a:r>
            <a:rPr lang="en-US"/>
            <a:t>Is way of transferring data that is resistant to overhearing and tampering</a:t>
          </a:r>
        </a:p>
      </dgm:t>
    </dgm:pt>
    <dgm:pt modelId="{B76B1EE3-785F-4DB5-99A2-093801D4FD25}" type="parTrans" cxnId="{2EEE8FCE-AC65-4D40-8925-1F5619A838F5}">
      <dgm:prSet/>
      <dgm:spPr/>
      <dgm:t>
        <a:bodyPr/>
        <a:lstStyle/>
        <a:p>
          <a:endParaRPr lang="en-US"/>
        </a:p>
      </dgm:t>
    </dgm:pt>
    <dgm:pt modelId="{55300A92-AF46-413B-88B8-B4E2E5AFDB00}" type="sibTrans" cxnId="{2EEE8FCE-AC65-4D40-8925-1F5619A838F5}">
      <dgm:prSet/>
      <dgm:spPr/>
      <dgm:t>
        <a:bodyPr/>
        <a:lstStyle/>
        <a:p>
          <a:endParaRPr lang="en-US"/>
        </a:p>
      </dgm:t>
    </dgm:pt>
    <dgm:pt modelId="{A46D0772-71B1-47D8-92E8-53CC417B4910}">
      <dgm:prSet/>
      <dgm:spPr/>
      <dgm:t>
        <a:bodyPr/>
        <a:lstStyle/>
        <a:p>
          <a:r>
            <a:rPr lang="en-US"/>
            <a:t>But there are no perfectly secure channels in the real world. There are, at best, only ways to make insecure channels less insecure.</a:t>
          </a:r>
        </a:p>
      </dgm:t>
    </dgm:pt>
    <dgm:pt modelId="{EB29C401-ABAA-43E1-9C9B-E17CBB762F56}" type="parTrans" cxnId="{74127BC8-D3AA-46B0-AA1D-D21DD0EBA38F}">
      <dgm:prSet/>
      <dgm:spPr/>
      <dgm:t>
        <a:bodyPr/>
        <a:lstStyle/>
        <a:p>
          <a:endParaRPr lang="en-US"/>
        </a:p>
      </dgm:t>
    </dgm:pt>
    <dgm:pt modelId="{77E915B2-E29F-440B-8D0B-9E8DDB0515C5}" type="sibTrans" cxnId="{74127BC8-D3AA-46B0-AA1D-D21DD0EBA38F}">
      <dgm:prSet/>
      <dgm:spPr/>
      <dgm:t>
        <a:bodyPr/>
        <a:lstStyle/>
        <a:p>
          <a:endParaRPr lang="en-US"/>
        </a:p>
      </dgm:t>
    </dgm:pt>
    <dgm:pt modelId="{887B1704-2B43-45F7-B000-9CCDC6AA8F50}" type="pres">
      <dgm:prSet presAssocID="{C9CD05FE-722C-4B0B-88E5-12396E7EB8FD}" presName="root" presStyleCnt="0">
        <dgm:presLayoutVars>
          <dgm:dir/>
          <dgm:resizeHandles val="exact"/>
        </dgm:presLayoutVars>
      </dgm:prSet>
      <dgm:spPr/>
    </dgm:pt>
    <dgm:pt modelId="{D057F07D-4F49-45E4-8D99-72FE8A001FA5}" type="pres">
      <dgm:prSet presAssocID="{C9CD05FE-722C-4B0B-88E5-12396E7EB8FD}" presName="container" presStyleCnt="0">
        <dgm:presLayoutVars>
          <dgm:dir/>
          <dgm:resizeHandles val="exact"/>
        </dgm:presLayoutVars>
      </dgm:prSet>
      <dgm:spPr/>
    </dgm:pt>
    <dgm:pt modelId="{3BD528BE-2F11-491C-9007-B64DC1C4292E}" type="pres">
      <dgm:prSet presAssocID="{45A2D5C2-1E6A-470B-A6D3-443783F2DAEF}" presName="compNode" presStyleCnt="0"/>
      <dgm:spPr/>
    </dgm:pt>
    <dgm:pt modelId="{70F35F9B-7C25-456D-A881-79E46CF92488}" type="pres">
      <dgm:prSet presAssocID="{45A2D5C2-1E6A-470B-A6D3-443783F2DAEF}" presName="iconBgRect" presStyleLbl="bgShp" presStyleIdx="0" presStyleCnt="2"/>
      <dgm:spPr/>
    </dgm:pt>
    <dgm:pt modelId="{F7D5DD1B-063E-4AF4-BEEA-A42EC1B7CE7F}" type="pres">
      <dgm:prSet presAssocID="{45A2D5C2-1E6A-470B-A6D3-443783F2DA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5DE99F3-24D2-408F-93AD-5CBDA4CD1C11}" type="pres">
      <dgm:prSet presAssocID="{45A2D5C2-1E6A-470B-A6D3-443783F2DAEF}" presName="spaceRect" presStyleCnt="0"/>
      <dgm:spPr/>
    </dgm:pt>
    <dgm:pt modelId="{21E41768-498B-42DA-91C9-07B97C8FE5F5}" type="pres">
      <dgm:prSet presAssocID="{45A2D5C2-1E6A-470B-A6D3-443783F2DAEF}" presName="textRect" presStyleLbl="revTx" presStyleIdx="0" presStyleCnt="2">
        <dgm:presLayoutVars>
          <dgm:chMax val="1"/>
          <dgm:chPref val="1"/>
        </dgm:presLayoutVars>
      </dgm:prSet>
      <dgm:spPr/>
    </dgm:pt>
    <dgm:pt modelId="{D3E09016-8F1E-4C18-9966-DC681FA14B38}" type="pres">
      <dgm:prSet presAssocID="{55300A92-AF46-413B-88B8-B4E2E5AFDB00}" presName="sibTrans" presStyleLbl="sibTrans2D1" presStyleIdx="0" presStyleCnt="0"/>
      <dgm:spPr/>
    </dgm:pt>
    <dgm:pt modelId="{973F859B-BF99-4870-B5F6-C9AA11A26224}" type="pres">
      <dgm:prSet presAssocID="{A46D0772-71B1-47D8-92E8-53CC417B4910}" presName="compNode" presStyleCnt="0"/>
      <dgm:spPr/>
    </dgm:pt>
    <dgm:pt modelId="{A7A24498-AF6B-4FE0-8490-93A6EE1C50E9}" type="pres">
      <dgm:prSet presAssocID="{A46D0772-71B1-47D8-92E8-53CC417B4910}" presName="iconBgRect" presStyleLbl="bgShp" presStyleIdx="1" presStyleCnt="2"/>
      <dgm:spPr/>
    </dgm:pt>
    <dgm:pt modelId="{9AB8C964-15CB-437D-98A0-6FE2B5E05B49}" type="pres">
      <dgm:prSet presAssocID="{A46D0772-71B1-47D8-92E8-53CC417B491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DDC9FB21-6089-4A7F-B616-292F48A8F032}" type="pres">
      <dgm:prSet presAssocID="{A46D0772-71B1-47D8-92E8-53CC417B4910}" presName="spaceRect" presStyleCnt="0"/>
      <dgm:spPr/>
    </dgm:pt>
    <dgm:pt modelId="{17BBD1E5-280D-41D4-8D31-A862C25295DF}" type="pres">
      <dgm:prSet presAssocID="{A46D0772-71B1-47D8-92E8-53CC417B4910}" presName="textRect" presStyleLbl="revTx" presStyleIdx="1" presStyleCnt="2">
        <dgm:presLayoutVars>
          <dgm:chMax val="1"/>
          <dgm:chPref val="1"/>
        </dgm:presLayoutVars>
      </dgm:prSet>
      <dgm:spPr/>
    </dgm:pt>
  </dgm:ptLst>
  <dgm:cxnLst>
    <dgm:cxn modelId="{D1F33D16-8F5E-4A01-8514-B31EBECD6D91}" type="presOf" srcId="{C9CD05FE-722C-4B0B-88E5-12396E7EB8FD}" destId="{887B1704-2B43-45F7-B000-9CCDC6AA8F50}" srcOrd="0" destOrd="0" presId="urn:microsoft.com/office/officeart/2018/2/layout/IconCircleList"/>
    <dgm:cxn modelId="{1AA0E42E-E71E-4283-B47B-4D28F4B7B874}" type="presOf" srcId="{55300A92-AF46-413B-88B8-B4E2E5AFDB00}" destId="{D3E09016-8F1E-4C18-9966-DC681FA14B38}" srcOrd="0" destOrd="0" presId="urn:microsoft.com/office/officeart/2018/2/layout/IconCircleList"/>
    <dgm:cxn modelId="{AEF8629C-A2D7-4EBF-818C-3D179FBBA1F9}" type="presOf" srcId="{A46D0772-71B1-47D8-92E8-53CC417B4910}" destId="{17BBD1E5-280D-41D4-8D31-A862C25295DF}" srcOrd="0" destOrd="0" presId="urn:microsoft.com/office/officeart/2018/2/layout/IconCircleList"/>
    <dgm:cxn modelId="{48E604BD-1B8D-4F88-8CFF-63245120EEC1}" type="presOf" srcId="{45A2D5C2-1E6A-470B-A6D3-443783F2DAEF}" destId="{21E41768-498B-42DA-91C9-07B97C8FE5F5}" srcOrd="0" destOrd="0" presId="urn:microsoft.com/office/officeart/2018/2/layout/IconCircleList"/>
    <dgm:cxn modelId="{74127BC8-D3AA-46B0-AA1D-D21DD0EBA38F}" srcId="{C9CD05FE-722C-4B0B-88E5-12396E7EB8FD}" destId="{A46D0772-71B1-47D8-92E8-53CC417B4910}" srcOrd="1" destOrd="0" parTransId="{EB29C401-ABAA-43E1-9C9B-E17CBB762F56}" sibTransId="{77E915B2-E29F-440B-8D0B-9E8DDB0515C5}"/>
    <dgm:cxn modelId="{2EEE8FCE-AC65-4D40-8925-1F5619A838F5}" srcId="{C9CD05FE-722C-4B0B-88E5-12396E7EB8FD}" destId="{45A2D5C2-1E6A-470B-A6D3-443783F2DAEF}" srcOrd="0" destOrd="0" parTransId="{B76B1EE3-785F-4DB5-99A2-093801D4FD25}" sibTransId="{55300A92-AF46-413B-88B8-B4E2E5AFDB00}"/>
    <dgm:cxn modelId="{7EC046FA-FA88-44D2-825C-86FCF2504222}" type="presParOf" srcId="{887B1704-2B43-45F7-B000-9CCDC6AA8F50}" destId="{D057F07D-4F49-45E4-8D99-72FE8A001FA5}" srcOrd="0" destOrd="0" presId="urn:microsoft.com/office/officeart/2018/2/layout/IconCircleList"/>
    <dgm:cxn modelId="{78BADA90-8D75-4186-AFAA-D3CAACE160A2}" type="presParOf" srcId="{D057F07D-4F49-45E4-8D99-72FE8A001FA5}" destId="{3BD528BE-2F11-491C-9007-B64DC1C4292E}" srcOrd="0" destOrd="0" presId="urn:microsoft.com/office/officeart/2018/2/layout/IconCircleList"/>
    <dgm:cxn modelId="{D688E6B9-93FC-4792-A5DA-2107E263593E}" type="presParOf" srcId="{3BD528BE-2F11-491C-9007-B64DC1C4292E}" destId="{70F35F9B-7C25-456D-A881-79E46CF92488}" srcOrd="0" destOrd="0" presId="urn:microsoft.com/office/officeart/2018/2/layout/IconCircleList"/>
    <dgm:cxn modelId="{1D95D703-A10F-41DB-B180-394E8ACAAEC8}" type="presParOf" srcId="{3BD528BE-2F11-491C-9007-B64DC1C4292E}" destId="{F7D5DD1B-063E-4AF4-BEEA-A42EC1B7CE7F}" srcOrd="1" destOrd="0" presId="urn:microsoft.com/office/officeart/2018/2/layout/IconCircleList"/>
    <dgm:cxn modelId="{6CA4E53C-966E-49E4-B7E1-2E61F772F2D0}" type="presParOf" srcId="{3BD528BE-2F11-491C-9007-B64DC1C4292E}" destId="{65DE99F3-24D2-408F-93AD-5CBDA4CD1C11}" srcOrd="2" destOrd="0" presId="urn:microsoft.com/office/officeart/2018/2/layout/IconCircleList"/>
    <dgm:cxn modelId="{35DAA12A-507A-405D-83D9-5788F9A4E0EA}" type="presParOf" srcId="{3BD528BE-2F11-491C-9007-B64DC1C4292E}" destId="{21E41768-498B-42DA-91C9-07B97C8FE5F5}" srcOrd="3" destOrd="0" presId="urn:microsoft.com/office/officeart/2018/2/layout/IconCircleList"/>
    <dgm:cxn modelId="{09B02CD5-F603-4BD1-8322-3455639BF4C4}" type="presParOf" srcId="{D057F07D-4F49-45E4-8D99-72FE8A001FA5}" destId="{D3E09016-8F1E-4C18-9966-DC681FA14B38}" srcOrd="1" destOrd="0" presId="urn:microsoft.com/office/officeart/2018/2/layout/IconCircleList"/>
    <dgm:cxn modelId="{7072140B-1FA2-41AE-A3F8-98DADE97AE48}" type="presParOf" srcId="{D057F07D-4F49-45E4-8D99-72FE8A001FA5}" destId="{973F859B-BF99-4870-B5F6-C9AA11A26224}" srcOrd="2" destOrd="0" presId="urn:microsoft.com/office/officeart/2018/2/layout/IconCircleList"/>
    <dgm:cxn modelId="{4894BD3A-82D8-4AD8-809C-4452A91AEF65}" type="presParOf" srcId="{973F859B-BF99-4870-B5F6-C9AA11A26224}" destId="{A7A24498-AF6B-4FE0-8490-93A6EE1C50E9}" srcOrd="0" destOrd="0" presId="urn:microsoft.com/office/officeart/2018/2/layout/IconCircleList"/>
    <dgm:cxn modelId="{6A4682A7-4616-480D-9CBD-C0105659B284}" type="presParOf" srcId="{973F859B-BF99-4870-B5F6-C9AA11A26224}" destId="{9AB8C964-15CB-437D-98A0-6FE2B5E05B49}" srcOrd="1" destOrd="0" presId="urn:microsoft.com/office/officeart/2018/2/layout/IconCircleList"/>
    <dgm:cxn modelId="{FC9E6E70-B7E3-4243-9728-5461D5E07C58}" type="presParOf" srcId="{973F859B-BF99-4870-B5F6-C9AA11A26224}" destId="{DDC9FB21-6089-4A7F-B616-292F48A8F032}" srcOrd="2" destOrd="0" presId="urn:microsoft.com/office/officeart/2018/2/layout/IconCircleList"/>
    <dgm:cxn modelId="{BB33AED6-57AB-4488-8E98-588837BE2471}" type="presParOf" srcId="{973F859B-BF99-4870-B5F6-C9AA11A26224}" destId="{17BBD1E5-280D-41D4-8D31-A862C25295D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8993E-6E55-43AF-9C4F-8AE3B8E56B46}">
      <dsp:nvSpPr>
        <dsp:cNvPr id="0" name=""/>
        <dsp:cNvSpPr/>
      </dsp:nvSpPr>
      <dsp:spPr>
        <a:xfrm>
          <a:off x="785" y="0"/>
          <a:ext cx="3182540" cy="378608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889000">
            <a:lnSpc>
              <a:spcPct val="90000"/>
            </a:lnSpc>
            <a:spcBef>
              <a:spcPct val="0"/>
            </a:spcBef>
            <a:spcAft>
              <a:spcPct val="35000"/>
            </a:spcAft>
            <a:buNone/>
          </a:pPr>
          <a:r>
            <a:rPr lang="en-US" sz="2000" kern="1200"/>
            <a:t>Was designed by Ross Anderson, Eli Biham and Lars Knudsen</a:t>
          </a:r>
        </a:p>
      </dsp:txBody>
      <dsp:txXfrm>
        <a:off x="785" y="1514431"/>
        <a:ext cx="3182540" cy="2271648"/>
      </dsp:txXfrm>
    </dsp:sp>
    <dsp:sp modelId="{621607D9-ADC2-481A-8159-6F16EF70EA33}">
      <dsp:nvSpPr>
        <dsp:cNvPr id="0" name=""/>
        <dsp:cNvSpPr/>
      </dsp:nvSpPr>
      <dsp:spPr>
        <a:xfrm>
          <a:off x="785" y="0"/>
          <a:ext cx="3182540" cy="151443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85" y="0"/>
        <a:ext cx="3182540" cy="1514432"/>
      </dsp:txXfrm>
    </dsp:sp>
    <dsp:sp modelId="{27E947A1-E52C-480D-8561-F5C2F094BA01}">
      <dsp:nvSpPr>
        <dsp:cNvPr id="0" name=""/>
        <dsp:cNvSpPr/>
      </dsp:nvSpPr>
      <dsp:spPr>
        <a:xfrm>
          <a:off x="3437929" y="0"/>
          <a:ext cx="3182540" cy="3786080"/>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889000">
            <a:lnSpc>
              <a:spcPct val="90000"/>
            </a:lnSpc>
            <a:spcBef>
              <a:spcPct val="0"/>
            </a:spcBef>
            <a:spcAft>
              <a:spcPct val="35000"/>
            </a:spcAft>
            <a:buNone/>
          </a:pPr>
          <a:r>
            <a:rPr lang="en-US" sz="2000" kern="1200"/>
            <a:t>It was first introduced  in 1997</a:t>
          </a:r>
        </a:p>
      </dsp:txBody>
      <dsp:txXfrm>
        <a:off x="3437929" y="1514431"/>
        <a:ext cx="3182540" cy="2271648"/>
      </dsp:txXfrm>
    </dsp:sp>
    <dsp:sp modelId="{DF3C1B27-A406-4076-BA43-E8825109C707}">
      <dsp:nvSpPr>
        <dsp:cNvPr id="0" name=""/>
        <dsp:cNvSpPr/>
      </dsp:nvSpPr>
      <dsp:spPr>
        <a:xfrm>
          <a:off x="3437929" y="0"/>
          <a:ext cx="3182540" cy="151443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37929" y="0"/>
        <a:ext cx="3182540" cy="1514432"/>
      </dsp:txXfrm>
    </dsp:sp>
    <dsp:sp modelId="{C665B348-EE3A-47A2-A006-2B0D4A8D11D5}">
      <dsp:nvSpPr>
        <dsp:cNvPr id="0" name=""/>
        <dsp:cNvSpPr/>
      </dsp:nvSpPr>
      <dsp:spPr>
        <a:xfrm>
          <a:off x="6875073" y="0"/>
          <a:ext cx="3182540" cy="3786080"/>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889000">
            <a:lnSpc>
              <a:spcPct val="90000"/>
            </a:lnSpc>
            <a:spcBef>
              <a:spcPct val="0"/>
            </a:spcBef>
            <a:spcAft>
              <a:spcPct val="35000"/>
            </a:spcAft>
            <a:buNone/>
          </a:pPr>
          <a:r>
            <a:rPr lang="en-US" sz="2000" kern="1200"/>
            <a:t>A Finalist in the Advanced Encryption Standard(AES) contest, got 2nd place after Rijndael algorithm</a:t>
          </a:r>
        </a:p>
      </dsp:txBody>
      <dsp:txXfrm>
        <a:off x="6875073" y="1514431"/>
        <a:ext cx="3182540" cy="2271648"/>
      </dsp:txXfrm>
    </dsp:sp>
    <dsp:sp modelId="{5DE66101-4791-4AAB-AA14-63ADF0124364}">
      <dsp:nvSpPr>
        <dsp:cNvPr id="0" name=""/>
        <dsp:cNvSpPr/>
      </dsp:nvSpPr>
      <dsp:spPr>
        <a:xfrm>
          <a:off x="6875073" y="0"/>
          <a:ext cx="3182540" cy="151443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875073" y="0"/>
        <a:ext cx="3182540" cy="1514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6F387-FDFB-4158-9A6E-7848C2F5996A}">
      <dsp:nvSpPr>
        <dsp:cNvPr id="0" name=""/>
        <dsp:cNvSpPr/>
      </dsp:nvSpPr>
      <dsp:spPr>
        <a:xfrm>
          <a:off x="0" y="486"/>
          <a:ext cx="10748523" cy="11386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FF4B1-DF57-4799-93DD-96852979815D}">
      <dsp:nvSpPr>
        <dsp:cNvPr id="0" name=""/>
        <dsp:cNvSpPr/>
      </dsp:nvSpPr>
      <dsp:spPr>
        <a:xfrm>
          <a:off x="344450" y="256689"/>
          <a:ext cx="626273" cy="6262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3A7493-112E-4B5F-9D39-E0198D9F88F5}">
      <dsp:nvSpPr>
        <dsp:cNvPr id="0" name=""/>
        <dsp:cNvSpPr/>
      </dsp:nvSpPr>
      <dsp:spPr>
        <a:xfrm>
          <a:off x="1315173" y="486"/>
          <a:ext cx="9433350" cy="11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10" tIns="120510" rIns="120510" bIns="120510" numCol="1" spcCol="1270" anchor="ctr" anchorCtr="0">
          <a:noAutofit/>
        </a:bodyPr>
        <a:lstStyle/>
        <a:p>
          <a:pPr marL="0" lvl="0" indent="0" algn="l" defTabSz="1111250">
            <a:lnSpc>
              <a:spcPct val="90000"/>
            </a:lnSpc>
            <a:spcBef>
              <a:spcPct val="0"/>
            </a:spcBef>
            <a:spcAft>
              <a:spcPct val="35000"/>
            </a:spcAft>
            <a:buNone/>
          </a:pPr>
          <a:r>
            <a:rPr lang="en-US" sz="2500" kern="1200" dirty="0"/>
            <a:t>The key scheduling algorithm of Serpent is defined for 256-bit keys</a:t>
          </a:r>
        </a:p>
      </dsp:txBody>
      <dsp:txXfrm>
        <a:off x="1315173" y="486"/>
        <a:ext cx="9433350" cy="1138678"/>
      </dsp:txXfrm>
    </dsp:sp>
    <dsp:sp modelId="{B8DDD258-DA30-419A-868F-BE25753D052E}">
      <dsp:nvSpPr>
        <dsp:cNvPr id="0" name=""/>
        <dsp:cNvSpPr/>
      </dsp:nvSpPr>
      <dsp:spPr>
        <a:xfrm>
          <a:off x="0" y="1423834"/>
          <a:ext cx="10748523" cy="11386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252F6-AEB1-4928-A33C-0D8ACAD8E473}">
      <dsp:nvSpPr>
        <dsp:cNvPr id="0" name=""/>
        <dsp:cNvSpPr/>
      </dsp:nvSpPr>
      <dsp:spPr>
        <a:xfrm>
          <a:off x="344450" y="1680036"/>
          <a:ext cx="626273" cy="6262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F0559E-8DCA-4F36-833D-3B69F14788F8}">
      <dsp:nvSpPr>
        <dsp:cNvPr id="0" name=""/>
        <dsp:cNvSpPr/>
      </dsp:nvSpPr>
      <dsp:spPr>
        <a:xfrm>
          <a:off x="1315173" y="1423834"/>
          <a:ext cx="9433350" cy="11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10" tIns="120510" rIns="120510" bIns="120510" numCol="1" spcCol="1270" anchor="ctr" anchorCtr="0">
          <a:noAutofit/>
        </a:bodyPr>
        <a:lstStyle/>
        <a:p>
          <a:pPr marL="0" lvl="0" indent="0" algn="l" defTabSz="1111250">
            <a:lnSpc>
              <a:spcPct val="90000"/>
            </a:lnSpc>
            <a:spcBef>
              <a:spcPct val="0"/>
            </a:spcBef>
            <a:spcAft>
              <a:spcPct val="35000"/>
            </a:spcAft>
            <a:buNone/>
          </a:pPr>
          <a:r>
            <a:rPr lang="en-US" sz="2500" kern="1200" dirty="0"/>
            <a:t>Shorter keys are padded by a single bit of 1 followed by as many bits of 0’s required to have a total length of 256 bits</a:t>
          </a:r>
        </a:p>
      </dsp:txBody>
      <dsp:txXfrm>
        <a:off x="1315173" y="1423834"/>
        <a:ext cx="9433350" cy="1138678"/>
      </dsp:txXfrm>
    </dsp:sp>
    <dsp:sp modelId="{D25EDFE3-4B71-452A-BC0A-E97A46B2D268}">
      <dsp:nvSpPr>
        <dsp:cNvPr id="0" name=""/>
        <dsp:cNvSpPr/>
      </dsp:nvSpPr>
      <dsp:spPr>
        <a:xfrm>
          <a:off x="0" y="2847182"/>
          <a:ext cx="10748523" cy="11386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CCBE8-C7DA-49CA-9DF4-6E919B9CAA2F}">
      <dsp:nvSpPr>
        <dsp:cNvPr id="0" name=""/>
        <dsp:cNvSpPr/>
      </dsp:nvSpPr>
      <dsp:spPr>
        <a:xfrm>
          <a:off x="344450" y="3103384"/>
          <a:ext cx="626273" cy="6262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CC2268-3B48-4D25-BC39-C47323797204}">
      <dsp:nvSpPr>
        <dsp:cNvPr id="0" name=""/>
        <dsp:cNvSpPr/>
      </dsp:nvSpPr>
      <dsp:spPr>
        <a:xfrm>
          <a:off x="1315173" y="2847182"/>
          <a:ext cx="4836835" cy="11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10" tIns="120510" rIns="120510" bIns="120510" numCol="1" spcCol="1270" anchor="ctr" anchorCtr="0">
          <a:noAutofit/>
        </a:bodyPr>
        <a:lstStyle/>
        <a:p>
          <a:pPr marL="0" lvl="0" indent="0" algn="l" defTabSz="1111250">
            <a:lnSpc>
              <a:spcPct val="90000"/>
            </a:lnSpc>
            <a:spcBef>
              <a:spcPct val="0"/>
            </a:spcBef>
            <a:spcAft>
              <a:spcPct val="35000"/>
            </a:spcAft>
            <a:buNone/>
          </a:pPr>
          <a:r>
            <a:rPr lang="en-US" sz="2500" kern="1200" dirty="0"/>
            <a:t>Round keys are then generated by:</a:t>
          </a:r>
        </a:p>
      </dsp:txBody>
      <dsp:txXfrm>
        <a:off x="1315173" y="2847182"/>
        <a:ext cx="4836835" cy="1138678"/>
      </dsp:txXfrm>
    </dsp:sp>
    <dsp:sp modelId="{B61FC2F8-CAB1-4012-90FD-987CE0BB24BD}">
      <dsp:nvSpPr>
        <dsp:cNvPr id="0" name=""/>
        <dsp:cNvSpPr/>
      </dsp:nvSpPr>
      <dsp:spPr>
        <a:xfrm>
          <a:off x="6152009" y="2847182"/>
          <a:ext cx="4596514" cy="1138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510" tIns="120510" rIns="120510" bIns="12051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Sagona ExtraLight" panose="020F0302020204030204"/>
            </a:rPr>
            <a:t>Recurrence</a:t>
          </a:r>
          <a:r>
            <a:rPr lang="en-US" sz="1400" kern="1200" dirty="0"/>
            <a:t> operation with previous round keys (and the initial key at start) </a:t>
          </a:r>
        </a:p>
        <a:p>
          <a:pPr marL="0" lvl="0" indent="0" algn="l" defTabSz="622300" rtl="0">
            <a:lnSpc>
              <a:spcPct val="90000"/>
            </a:lnSpc>
            <a:spcBef>
              <a:spcPct val="0"/>
            </a:spcBef>
            <a:spcAft>
              <a:spcPct val="35000"/>
            </a:spcAft>
            <a:buNone/>
          </a:pPr>
          <a:r>
            <a:rPr lang="en-US" sz="1400" kern="1200" dirty="0">
              <a:latin typeface="Sagona ExtraLight" panose="020F0302020204030204"/>
            </a:rPr>
            <a:t>A pass</a:t>
          </a:r>
          <a:r>
            <a:rPr lang="en-US" sz="1400" kern="1200" dirty="0"/>
            <a:t> through one of the 8 S-boxes (starting with S3 and working down)</a:t>
          </a:r>
        </a:p>
      </dsp:txBody>
      <dsp:txXfrm>
        <a:off x="6152009" y="2847182"/>
        <a:ext cx="4596514" cy="1138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7A3FD-4977-4DF6-9474-91B4699C2A82}">
      <dsp:nvSpPr>
        <dsp:cNvPr id="0" name=""/>
        <dsp:cNvSpPr/>
      </dsp:nvSpPr>
      <dsp:spPr>
        <a:xfrm>
          <a:off x="1140107" y="1343865"/>
          <a:ext cx="1500026" cy="15000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46BD91-41EE-4F27-A93E-C7129492CEC2}">
      <dsp:nvSpPr>
        <dsp:cNvPr id="0" name=""/>
        <dsp:cNvSpPr/>
      </dsp:nvSpPr>
      <dsp:spPr>
        <a:xfrm>
          <a:off x="223424" y="3235775"/>
          <a:ext cx="33333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The plaintext of the same word is not equivalent to the ciphertext with same representation.</a:t>
          </a:r>
        </a:p>
      </dsp:txBody>
      <dsp:txXfrm>
        <a:off x="223424" y="3235775"/>
        <a:ext cx="3333392" cy="720000"/>
      </dsp:txXfrm>
    </dsp:sp>
    <dsp:sp modelId="{91F71F38-965D-4BDE-BAD6-614CF779FAE3}">
      <dsp:nvSpPr>
        <dsp:cNvPr id="0" name=""/>
        <dsp:cNvSpPr/>
      </dsp:nvSpPr>
      <dsp:spPr>
        <a:xfrm>
          <a:off x="5056843" y="1343865"/>
          <a:ext cx="1500026" cy="15000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7350C4-7145-4BC6-B56D-9A9E05294F2C}">
      <dsp:nvSpPr>
        <dsp:cNvPr id="0" name=""/>
        <dsp:cNvSpPr/>
      </dsp:nvSpPr>
      <dsp:spPr>
        <a:xfrm>
          <a:off x="4140160" y="3235775"/>
          <a:ext cx="33333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Bit error in transmission will not propagate, error in one ciphertext block will only affect the current block's plaintext.</a:t>
          </a:r>
        </a:p>
      </dsp:txBody>
      <dsp:txXfrm>
        <a:off x="4140160" y="3235775"/>
        <a:ext cx="3333392" cy="720000"/>
      </dsp:txXfrm>
    </dsp:sp>
    <dsp:sp modelId="{47554B7E-49B4-4735-97B1-9F8137376102}">
      <dsp:nvSpPr>
        <dsp:cNvPr id="0" name=""/>
        <dsp:cNvSpPr/>
      </dsp:nvSpPr>
      <dsp:spPr>
        <a:xfrm>
          <a:off x="8973580" y="1343865"/>
          <a:ext cx="1500026" cy="15000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91340B-C1B5-4C7A-91F3-BE289FEF18FB}">
      <dsp:nvSpPr>
        <dsp:cNvPr id="0" name=""/>
        <dsp:cNvSpPr/>
      </dsp:nvSpPr>
      <dsp:spPr>
        <a:xfrm>
          <a:off x="8056897" y="3235775"/>
          <a:ext cx="33333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Encryption in the blocks are independent from the data which helps with the protection of the key.</a:t>
          </a:r>
        </a:p>
      </dsp:txBody>
      <dsp:txXfrm>
        <a:off x="8056897" y="3235775"/>
        <a:ext cx="333339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DF42D-B968-483D-9F0D-4EE863FBCAFE}">
      <dsp:nvSpPr>
        <dsp:cNvPr id="0" name=""/>
        <dsp:cNvSpPr/>
      </dsp:nvSpPr>
      <dsp:spPr>
        <a:xfrm>
          <a:off x="938775" y="447954"/>
          <a:ext cx="926133" cy="9261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F4442F-5374-452B-BFF7-84738F5FF3BB}">
      <dsp:nvSpPr>
        <dsp:cNvPr id="0" name=""/>
        <dsp:cNvSpPr/>
      </dsp:nvSpPr>
      <dsp:spPr>
        <a:xfrm>
          <a:off x="372805" y="1808125"/>
          <a:ext cx="2058075"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sender and receiver must be in sync during the process.</a:t>
          </a:r>
        </a:p>
      </dsp:txBody>
      <dsp:txXfrm>
        <a:off x="372805" y="1808125"/>
        <a:ext cx="2058075" cy="1530000"/>
      </dsp:txXfrm>
    </dsp:sp>
    <dsp:sp modelId="{D3C7F8AE-E1B9-4FE2-97C8-3843A81EE566}">
      <dsp:nvSpPr>
        <dsp:cNvPr id="0" name=""/>
        <dsp:cNvSpPr/>
      </dsp:nvSpPr>
      <dsp:spPr>
        <a:xfrm>
          <a:off x="3357014" y="447954"/>
          <a:ext cx="926133" cy="9261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928C53-DBF5-4F58-9F04-85A4D51221FE}">
      <dsp:nvSpPr>
        <dsp:cNvPr id="0" name=""/>
        <dsp:cNvSpPr/>
      </dsp:nvSpPr>
      <dsp:spPr>
        <a:xfrm>
          <a:off x="2791043" y="1808125"/>
          <a:ext cx="2058075"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It is vulnerable to message stream modification attack.</a:t>
          </a:r>
        </a:p>
      </dsp:txBody>
      <dsp:txXfrm>
        <a:off x="2791043" y="1808125"/>
        <a:ext cx="2058075" cy="1530000"/>
      </dsp:txXfrm>
    </dsp:sp>
    <dsp:sp modelId="{B61B28E4-C382-44AF-A99C-3ED56040E96D}">
      <dsp:nvSpPr>
        <dsp:cNvPr id="0" name=""/>
        <dsp:cNvSpPr/>
      </dsp:nvSpPr>
      <dsp:spPr>
        <a:xfrm>
          <a:off x="5775252" y="447954"/>
          <a:ext cx="926133" cy="92613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0FAD1-E30F-4ABB-92D2-B999DAAF55AB}">
      <dsp:nvSpPr>
        <dsp:cNvPr id="0" name=""/>
        <dsp:cNvSpPr/>
      </dsp:nvSpPr>
      <dsp:spPr>
        <a:xfrm>
          <a:off x="5209281" y="1808125"/>
          <a:ext cx="2058075"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It is unable to perform parallel operations.</a:t>
          </a:r>
        </a:p>
      </dsp:txBody>
      <dsp:txXfrm>
        <a:off x="5209281" y="1808125"/>
        <a:ext cx="2058075" cy="1530000"/>
      </dsp:txXfrm>
    </dsp:sp>
    <dsp:sp modelId="{972F204D-275B-4F23-B93C-3FDD33D1B30F}">
      <dsp:nvSpPr>
        <dsp:cNvPr id="0" name=""/>
        <dsp:cNvSpPr/>
      </dsp:nvSpPr>
      <dsp:spPr>
        <a:xfrm>
          <a:off x="8193490" y="447954"/>
          <a:ext cx="926133" cy="92613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F8109B-D4A1-48E0-9A3C-7208FFE91250}">
      <dsp:nvSpPr>
        <dsp:cNvPr id="0" name=""/>
        <dsp:cNvSpPr/>
      </dsp:nvSpPr>
      <dsp:spPr>
        <a:xfrm>
          <a:off x="7627519" y="1808125"/>
          <a:ext cx="2058075"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 The biggest drawback of OFB is that the repetition of encrypting the initialization vector may produce the same state that has occurred before. It is an unlikely situation but in such a case the plaintext will start to be encrypted by the same data as previously.</a:t>
          </a:r>
        </a:p>
      </dsp:txBody>
      <dsp:txXfrm>
        <a:off x="7627519" y="1808125"/>
        <a:ext cx="2058075" cy="153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35F9B-7C25-456D-A881-79E46CF92488}">
      <dsp:nvSpPr>
        <dsp:cNvPr id="0" name=""/>
        <dsp:cNvSpPr/>
      </dsp:nvSpPr>
      <dsp:spPr>
        <a:xfrm>
          <a:off x="134825" y="1245085"/>
          <a:ext cx="1295909" cy="12959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D5DD1B-063E-4AF4-BEEA-A42EC1B7CE7F}">
      <dsp:nvSpPr>
        <dsp:cNvPr id="0" name=""/>
        <dsp:cNvSpPr/>
      </dsp:nvSpPr>
      <dsp:spPr>
        <a:xfrm>
          <a:off x="406966" y="1517226"/>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E41768-498B-42DA-91C9-07B97C8FE5F5}">
      <dsp:nvSpPr>
        <dsp:cNvPr id="0" name=""/>
        <dsp:cNvSpPr/>
      </dsp:nvSpPr>
      <dsp:spPr>
        <a:xfrm>
          <a:off x="1708430" y="1245085"/>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Is way of transferring data that is resistant to overhearing and tampering</a:t>
          </a:r>
        </a:p>
      </dsp:txBody>
      <dsp:txXfrm>
        <a:off x="1708430" y="1245085"/>
        <a:ext cx="3054644" cy="1295909"/>
      </dsp:txXfrm>
    </dsp:sp>
    <dsp:sp modelId="{A7A24498-AF6B-4FE0-8490-93A6EE1C50E9}">
      <dsp:nvSpPr>
        <dsp:cNvPr id="0" name=""/>
        <dsp:cNvSpPr/>
      </dsp:nvSpPr>
      <dsp:spPr>
        <a:xfrm>
          <a:off x="5295324" y="1245085"/>
          <a:ext cx="1295909" cy="129590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B8C964-15CB-437D-98A0-6FE2B5E05B49}">
      <dsp:nvSpPr>
        <dsp:cNvPr id="0" name=""/>
        <dsp:cNvSpPr/>
      </dsp:nvSpPr>
      <dsp:spPr>
        <a:xfrm>
          <a:off x="5567465" y="1517226"/>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BBD1E5-280D-41D4-8D31-A862C25295DF}">
      <dsp:nvSpPr>
        <dsp:cNvPr id="0" name=""/>
        <dsp:cNvSpPr/>
      </dsp:nvSpPr>
      <dsp:spPr>
        <a:xfrm>
          <a:off x="6868929" y="1245085"/>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But there are no perfectly secure channels in the real world. There are, at best, only ways to make insecure channels less insecure.</a:t>
          </a:r>
        </a:p>
      </dsp:txBody>
      <dsp:txXfrm>
        <a:off x="6868929" y="1245085"/>
        <a:ext cx="3054644" cy="1295909"/>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956FD-8285-43C9-B7D6-9961A7DC464B}" type="datetimeFigureOut">
              <a:rPr lang="en-US" smtClean="0"/>
              <a:t>12/29/2020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FD9EA-0F5F-41C7-953A-A8BC2E6219C1}" type="slidenum">
              <a:rPr lang="en-US" smtClean="0"/>
              <a:t>‹#›</a:t>
            </a:fld>
            <a:endParaRPr lang="en-US"/>
          </a:p>
        </p:txBody>
      </p:sp>
    </p:spTree>
    <p:extLst>
      <p:ext uri="{BB962C8B-B14F-4D97-AF65-F5344CB8AC3E}">
        <p14:creationId xmlns:p14="http://schemas.microsoft.com/office/powerpoint/2010/main" val="11400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iv is random of 128 bit </a:t>
            </a:r>
          </a:p>
        </p:txBody>
      </p:sp>
      <p:sp>
        <p:nvSpPr>
          <p:cNvPr id="4" name="Slide Number Placeholder 3"/>
          <p:cNvSpPr>
            <a:spLocks noGrp="1"/>
          </p:cNvSpPr>
          <p:nvPr>
            <p:ph type="sldNum" sz="quarter" idx="5"/>
          </p:nvPr>
        </p:nvSpPr>
        <p:spPr/>
        <p:txBody>
          <a:bodyPr/>
          <a:lstStyle/>
          <a:p>
            <a:fld id="{913FD9EA-0F5F-41C7-953A-A8BC2E6219C1}" type="slidenum">
              <a:rPr lang="en-US" smtClean="0"/>
              <a:t>12</a:t>
            </a:fld>
            <a:endParaRPr lang="en-US"/>
          </a:p>
        </p:txBody>
      </p:sp>
    </p:spTree>
    <p:extLst>
      <p:ext uri="{BB962C8B-B14F-4D97-AF65-F5344CB8AC3E}">
        <p14:creationId xmlns:p14="http://schemas.microsoft.com/office/powerpoint/2010/main" val="3918634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0131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212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572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681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233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6748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994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035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534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777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458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37730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25">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16" name="Picture 13">
            <a:extLst>
              <a:ext uri="{FF2B5EF4-FFF2-40B4-BE49-F238E27FC236}">
                <a16:creationId xmlns:a16="http://schemas.microsoft.com/office/drawing/2014/main" id="{7A9928A6-2B86-4AB2-83B8-13C1130B74DD}"/>
              </a:ext>
            </a:extLst>
          </p:cNvPr>
          <p:cNvPicPr>
            <a:picLocks noChangeAspect="1"/>
          </p:cNvPicPr>
          <p:nvPr/>
        </p:nvPicPr>
        <p:blipFill rotWithShape="1">
          <a:blip r:embed="rId2"/>
          <a:srcRect t="6997" r="1" b="8694"/>
          <a:stretch/>
        </p:blipFill>
        <p:spPr>
          <a:xfrm>
            <a:off x="1930" y="-10428"/>
            <a:ext cx="12186315" cy="6857990"/>
          </a:xfrm>
          <a:prstGeom prst="rect">
            <a:avLst/>
          </a:prstGeom>
        </p:spPr>
      </p:pic>
      <p:sp>
        <p:nvSpPr>
          <p:cNvPr id="33" name="Rectangle 27">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94568" y="1246933"/>
            <a:ext cx="3612867" cy="1504324"/>
          </a:xfrm>
        </p:spPr>
        <p:txBody>
          <a:bodyPr vert="horz" lIns="91440" tIns="45720" rIns="91440" bIns="45720" rtlCol="0" anchor="b">
            <a:noAutofit/>
          </a:bodyPr>
          <a:lstStyle/>
          <a:p>
            <a:r>
              <a:rPr lang="en-US" sz="4400" b="1" dirty="0">
                <a:solidFill>
                  <a:srgbClr val="FFFFFF"/>
                </a:solidFill>
              </a:rPr>
              <a:t>Secure Email Exchange</a:t>
            </a:r>
          </a:p>
        </p:txBody>
      </p:sp>
      <p:cxnSp>
        <p:nvCxnSpPr>
          <p:cNvPr id="30" name="Straight Connector 29">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1188730" y="3187021"/>
            <a:ext cx="3341470" cy="2475553"/>
          </a:xfrm>
        </p:spPr>
        <p:txBody>
          <a:bodyPr vert="horz" lIns="0" tIns="45720" rIns="0" bIns="45720" rtlCol="0" anchor="t">
            <a:normAutofit/>
          </a:bodyPr>
          <a:lstStyle/>
          <a:p>
            <a:pPr>
              <a:lnSpc>
                <a:spcPct val="100000"/>
              </a:lnSpc>
            </a:pPr>
            <a:r>
              <a:rPr lang="en-US" sz="1800" dirty="0">
                <a:solidFill>
                  <a:srgbClr val="FFFFFF"/>
                </a:solidFill>
              </a:rPr>
              <a:t>Elias </a:t>
            </a:r>
            <a:r>
              <a:rPr lang="en-US" sz="1800" err="1">
                <a:solidFill>
                  <a:srgbClr val="FFFFFF"/>
                </a:solidFill>
              </a:rPr>
              <a:t>renawi</a:t>
            </a:r>
            <a:endParaRPr lang="en-US" sz="1800" dirty="0">
              <a:solidFill>
                <a:srgbClr val="FFFFFF"/>
              </a:solidFill>
            </a:endParaRPr>
          </a:p>
          <a:p>
            <a:pPr>
              <a:lnSpc>
                <a:spcPct val="100000"/>
              </a:lnSpc>
            </a:pPr>
            <a:r>
              <a:rPr lang="en-US" sz="1800" dirty="0">
                <a:solidFill>
                  <a:srgbClr val="FFFFFF"/>
                </a:solidFill>
              </a:rPr>
              <a:t>Gazal </a:t>
            </a:r>
            <a:r>
              <a:rPr lang="en-US" sz="1800" err="1">
                <a:solidFill>
                  <a:srgbClr val="FFFFFF"/>
                </a:solidFill>
              </a:rPr>
              <a:t>khoury</a:t>
            </a:r>
            <a:endParaRPr lang="en-US" sz="1800" dirty="0">
              <a:solidFill>
                <a:srgbClr val="FFFFFF"/>
              </a:solidFill>
            </a:endParaRPr>
          </a:p>
          <a:p>
            <a:pPr>
              <a:lnSpc>
                <a:spcPct val="100000"/>
              </a:lnSpc>
            </a:pPr>
            <a:r>
              <a:rPr lang="en-US" sz="1800" dirty="0">
                <a:solidFill>
                  <a:srgbClr val="FFFFFF"/>
                </a:solidFill>
              </a:rPr>
              <a:t>Mahmoud </a:t>
            </a:r>
            <a:r>
              <a:rPr lang="en-US" sz="1800" err="1">
                <a:solidFill>
                  <a:srgbClr val="FFFFFF"/>
                </a:solidFill>
              </a:rPr>
              <a:t>ataria</a:t>
            </a:r>
            <a:endParaRPr lang="en-US" sz="1800" dirty="0">
              <a:solidFill>
                <a:srgbClr val="FFFFFF"/>
              </a:solidFill>
            </a:endParaRPr>
          </a:p>
          <a:p>
            <a:pPr>
              <a:lnSpc>
                <a:spcPct val="100000"/>
              </a:lnSpc>
            </a:pPr>
            <a:r>
              <a:rPr lang="en-US" sz="1800" err="1">
                <a:solidFill>
                  <a:srgbClr val="FFFFFF"/>
                </a:solidFill>
              </a:rPr>
              <a:t>Razy</a:t>
            </a:r>
            <a:r>
              <a:rPr lang="en-US" sz="1800" dirty="0">
                <a:solidFill>
                  <a:srgbClr val="FFFFFF"/>
                </a:solidFill>
              </a:rPr>
              <a:t> </a:t>
            </a:r>
            <a:r>
              <a:rPr lang="en-US" sz="1800" err="1">
                <a:solidFill>
                  <a:srgbClr val="FFFFFF"/>
                </a:solidFill>
              </a:rPr>
              <a:t>halabi</a:t>
            </a:r>
            <a:endParaRPr lang="en-US" sz="1800">
              <a:solidFill>
                <a:srgbClr val="FFFFFF"/>
              </a:solidFill>
            </a:endParaRPr>
          </a:p>
        </p:txBody>
      </p:sp>
      <p:sp>
        <p:nvSpPr>
          <p:cNvPr id="32" name="Rectangle 31">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EB632C-5B59-4B2F-829C-CDE70937F056}"/>
              </a:ext>
            </a:extLst>
          </p:cNvPr>
          <p:cNvSpPr>
            <a:spLocks noGrp="1"/>
          </p:cNvSpPr>
          <p:nvPr>
            <p:ph type="title"/>
          </p:nvPr>
        </p:nvSpPr>
        <p:spPr>
          <a:xfrm>
            <a:off x="1124725" y="3820971"/>
            <a:ext cx="9964526" cy="1645171"/>
          </a:xfrm>
        </p:spPr>
        <p:txBody>
          <a:bodyPr vert="horz" lIns="91440" tIns="45720" rIns="91440" bIns="45720" rtlCol="0" anchor="b">
            <a:normAutofit/>
          </a:bodyPr>
          <a:lstStyle/>
          <a:p>
            <a:pPr algn="ctr"/>
            <a:r>
              <a:rPr lang="en-US" sz="4000" dirty="0">
                <a:solidFill>
                  <a:schemeClr val="tx1">
                    <a:lumMod val="85000"/>
                    <a:lumOff val="15000"/>
                  </a:schemeClr>
                </a:solidFill>
              </a:rPr>
              <a:t>Output Feedback</a:t>
            </a:r>
            <a:br>
              <a:rPr lang="en-US" sz="4000" b="1" dirty="0">
                <a:solidFill>
                  <a:schemeClr val="tx1">
                    <a:lumMod val="85000"/>
                    <a:lumOff val="15000"/>
                  </a:schemeClr>
                </a:solidFill>
              </a:rPr>
            </a:br>
            <a:r>
              <a:rPr lang="en-US" sz="6000" b="1" dirty="0">
                <a:solidFill>
                  <a:schemeClr val="tx1">
                    <a:lumMod val="85000"/>
                    <a:lumOff val="15000"/>
                  </a:schemeClr>
                </a:solidFill>
              </a:rPr>
              <a:t>OFB</a:t>
            </a:r>
            <a:endParaRPr lang="en-US" b="1" dirty="0">
              <a:solidFill>
                <a:schemeClr val="tx1">
                  <a:lumMod val="85000"/>
                  <a:lumOff val="15000"/>
                </a:schemeClr>
              </a:solidFill>
            </a:endParaRPr>
          </a:p>
        </p:txBody>
      </p:sp>
      <p:pic>
        <p:nvPicPr>
          <p:cNvPr id="4" name="Picture 4" descr="Graphical user interface, application&#10;&#10;Description automatically generated">
            <a:extLst>
              <a:ext uri="{FF2B5EF4-FFF2-40B4-BE49-F238E27FC236}">
                <a16:creationId xmlns:a16="http://schemas.microsoft.com/office/drawing/2014/main" id="{822AC17C-FD13-4F4D-A341-9676ADAE46FB}"/>
              </a:ext>
            </a:extLst>
          </p:cNvPr>
          <p:cNvPicPr>
            <a:picLocks noChangeAspect="1"/>
          </p:cNvPicPr>
          <p:nvPr/>
        </p:nvPicPr>
        <p:blipFill>
          <a:blip r:embed="rId2"/>
          <a:stretch>
            <a:fillRect/>
          </a:stretch>
        </p:blipFill>
        <p:spPr>
          <a:xfrm>
            <a:off x="1181633" y="1011918"/>
            <a:ext cx="9824112" cy="2750751"/>
          </a:xfrm>
          <a:prstGeom prst="rect">
            <a:avLst/>
          </a:prstGeom>
        </p:spPr>
      </p:pic>
      <p:cxnSp>
        <p:nvCxnSpPr>
          <p:cNvPr id="26" name="Straight Connector 25">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009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341DB-3569-47D4-BF79-26C740AC3EE3}"/>
              </a:ext>
            </a:extLst>
          </p:cNvPr>
          <p:cNvSpPr>
            <a:spLocks noGrp="1"/>
          </p:cNvSpPr>
          <p:nvPr>
            <p:ph type="title"/>
          </p:nvPr>
        </p:nvSpPr>
        <p:spPr>
          <a:xfrm>
            <a:off x="5172074" y="286603"/>
            <a:ext cx="5983605" cy="1450757"/>
          </a:xfrm>
        </p:spPr>
        <p:txBody>
          <a:bodyPr>
            <a:normAutofit/>
          </a:bodyPr>
          <a:lstStyle/>
          <a:p>
            <a:r>
              <a:rPr lang="en-US"/>
              <a:t>Introduction</a:t>
            </a:r>
          </a:p>
        </p:txBody>
      </p:sp>
      <p:pic>
        <p:nvPicPr>
          <p:cNvPr id="5" name="Picture 4">
            <a:extLst>
              <a:ext uri="{FF2B5EF4-FFF2-40B4-BE49-F238E27FC236}">
                <a16:creationId xmlns:a16="http://schemas.microsoft.com/office/drawing/2014/main" id="{9E7A2E8C-5875-4EFD-AE8E-19DC75B5EEF0}"/>
              </a:ext>
            </a:extLst>
          </p:cNvPr>
          <p:cNvPicPr>
            <a:picLocks noChangeAspect="1"/>
          </p:cNvPicPr>
          <p:nvPr/>
        </p:nvPicPr>
        <p:blipFill rotWithShape="1">
          <a:blip r:embed="rId2"/>
          <a:srcRect l="12644" r="39593"/>
          <a:stretch/>
        </p:blipFill>
        <p:spPr>
          <a:xfrm>
            <a:off x="20" y="10"/>
            <a:ext cx="4580077" cy="6400784"/>
          </a:xfrm>
          <a:prstGeom prst="rect">
            <a:avLst/>
          </a:prstGeom>
        </p:spPr>
      </p:pic>
      <p:cxnSp>
        <p:nvCxnSpPr>
          <p:cNvPr id="14" name="Straight Connector 17">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7B5B63-7D15-4A9B-9ACF-57D0F816CC24}"/>
              </a:ext>
            </a:extLst>
          </p:cNvPr>
          <p:cNvSpPr>
            <a:spLocks noGrp="1"/>
          </p:cNvSpPr>
          <p:nvPr>
            <p:ph idx="1"/>
          </p:nvPr>
        </p:nvSpPr>
        <p:spPr>
          <a:xfrm>
            <a:off x="5172074" y="2108201"/>
            <a:ext cx="7006564" cy="4084480"/>
          </a:xfrm>
        </p:spPr>
        <p:txBody>
          <a:bodyPr vert="horz" lIns="0" tIns="45720" rIns="0" bIns="45720" rtlCol="0" anchor="t">
            <a:normAutofit lnSpcReduction="10000"/>
          </a:bodyPr>
          <a:lstStyle/>
          <a:p>
            <a:pPr marL="0" indent="0">
              <a:lnSpc>
                <a:spcPct val="110000"/>
              </a:lnSpc>
              <a:buNone/>
            </a:pPr>
            <a:r>
              <a:rPr lang="en-US" sz="2400" dirty="0"/>
              <a:t> </a:t>
            </a:r>
            <a:r>
              <a:rPr lang="en-US" sz="2400" b="1" dirty="0"/>
              <a:t>Block Cipher Mode of Operation:</a:t>
            </a:r>
            <a:endParaRPr lang="en-US" sz="2400" dirty="0"/>
          </a:p>
          <a:p>
            <a:pPr>
              <a:lnSpc>
                <a:spcPct val="110000"/>
              </a:lnSpc>
              <a:buFont typeface="Wingdings" panose="020F0502020204030204" pitchFamily="34" charset="0"/>
              <a:buChar char="§"/>
            </a:pPr>
            <a:r>
              <a:rPr lang="en-US" sz="1800" dirty="0"/>
              <a:t>An algorithm that uses block cipher  to provide information security</a:t>
            </a:r>
          </a:p>
          <a:p>
            <a:pPr marL="0" indent="0">
              <a:lnSpc>
                <a:spcPct val="110000"/>
              </a:lnSpc>
              <a:buNone/>
            </a:pPr>
            <a:r>
              <a:rPr lang="en-US" sz="1800" b="1" dirty="0"/>
              <a:t>It</a:t>
            </a:r>
            <a:r>
              <a:rPr lang="en-US" sz="1800" b="1" dirty="0">
                <a:ea typeface="+mn-lt"/>
                <a:cs typeface="+mn-lt"/>
              </a:rPr>
              <a:t> is compounded of:</a:t>
            </a:r>
            <a:endParaRPr lang="en-US" sz="1800" b="1" dirty="0"/>
          </a:p>
          <a:p>
            <a:pPr>
              <a:lnSpc>
                <a:spcPct val="110000"/>
              </a:lnSpc>
              <a:buClr>
                <a:srgbClr val="1CADE4"/>
              </a:buClr>
              <a:buFont typeface="Wingdings" panose="020F0502020204030204" pitchFamily="34" charset="0"/>
              <a:buChar char="§"/>
            </a:pPr>
            <a:r>
              <a:rPr lang="en-US" sz="1800" b="1" dirty="0">
                <a:ea typeface="+mn-lt"/>
                <a:cs typeface="+mn-lt"/>
              </a:rPr>
              <a:t>Block Cipher:</a:t>
            </a:r>
            <a:r>
              <a:rPr lang="en-US" sz="1800" dirty="0">
                <a:ea typeface="+mn-lt"/>
                <a:cs typeface="+mn-lt"/>
              </a:rPr>
              <a:t>  which by itself is only suitable for the secure encryption or decryption of one fixed-length group of bits called a block</a:t>
            </a:r>
          </a:p>
          <a:p>
            <a:pPr>
              <a:lnSpc>
                <a:spcPct val="110000"/>
              </a:lnSpc>
              <a:buFont typeface="Wingdings" panose="020F0502020204030204" pitchFamily="34" charset="0"/>
              <a:buChar char="§"/>
            </a:pPr>
            <a:r>
              <a:rPr lang="en-US" sz="1800" b="1" dirty="0">
                <a:ea typeface="+mn-lt"/>
                <a:cs typeface="+mn-lt"/>
              </a:rPr>
              <a:t> Mode of Operation:</a:t>
            </a:r>
            <a:r>
              <a:rPr lang="en-US" sz="1800" dirty="0">
                <a:ea typeface="+mn-lt"/>
                <a:cs typeface="+mn-lt"/>
              </a:rPr>
              <a:t> describes how to repeatedly apply a cipher's single-block operation to securely transform amounts of data larger than a block</a:t>
            </a:r>
          </a:p>
          <a:p>
            <a:pPr marL="383540" lvl="1">
              <a:lnSpc>
                <a:spcPct val="110000"/>
              </a:lnSpc>
              <a:buFont typeface="Wingdings" panose="020F0502020204030204" pitchFamily="34" charset="0"/>
              <a:buChar char="§"/>
            </a:pPr>
            <a:r>
              <a:rPr lang="en-US" sz="1500" dirty="0"/>
              <a:t>OFB is one of these modes</a:t>
            </a:r>
          </a:p>
        </p:txBody>
      </p:sp>
      <p:sp>
        <p:nvSpPr>
          <p:cNvPr id="20" name="Rectangle 19">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4086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30">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41ECA1BC-2D0B-41BE-BD4B-7B6B21B020D2}"/>
              </a:ext>
            </a:extLst>
          </p:cNvPr>
          <p:cNvPicPr>
            <a:picLocks noChangeAspect="1"/>
          </p:cNvPicPr>
          <p:nvPr/>
        </p:nvPicPr>
        <p:blipFill>
          <a:blip r:embed="rId3"/>
          <a:stretch>
            <a:fillRect/>
          </a:stretch>
        </p:blipFill>
        <p:spPr>
          <a:xfrm>
            <a:off x="1561964" y="152936"/>
            <a:ext cx="9277938" cy="4319042"/>
          </a:xfrm>
          <a:prstGeom prst="rect">
            <a:avLst/>
          </a:prstGeom>
        </p:spPr>
      </p:pic>
      <p:sp>
        <p:nvSpPr>
          <p:cNvPr id="29" name="Rectangle 32">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26EA5-0A2F-42A3-8D8D-4CA458A2C713}"/>
              </a:ext>
            </a:extLst>
          </p:cNvPr>
          <p:cNvSpPr>
            <a:spLocks noGrp="1"/>
          </p:cNvSpPr>
          <p:nvPr>
            <p:ph type="title"/>
          </p:nvPr>
        </p:nvSpPr>
        <p:spPr>
          <a:xfrm>
            <a:off x="633998" y="5145383"/>
            <a:ext cx="4988879" cy="1554485"/>
          </a:xfrm>
        </p:spPr>
        <p:txBody>
          <a:bodyPr anchor="ctr">
            <a:normAutofit/>
          </a:bodyPr>
          <a:lstStyle/>
          <a:p>
            <a:pPr algn="r"/>
            <a:r>
              <a:rPr lang="en-US" sz="4000" b="1">
                <a:solidFill>
                  <a:srgbClr val="FFFFFF"/>
                </a:solidFill>
              </a:rPr>
              <a:t>OFB  Encryption</a:t>
            </a:r>
            <a:endParaRPr lang="en-US" sz="4000">
              <a:solidFill>
                <a:srgbClr val="FFFFFF"/>
              </a:solidFill>
            </a:endParaRPr>
          </a:p>
          <a:p>
            <a:pPr algn="r"/>
            <a:endParaRPr lang="en-US" sz="4000">
              <a:solidFill>
                <a:srgbClr val="FFFFFF"/>
              </a:solidFill>
            </a:endParaRPr>
          </a:p>
        </p:txBody>
      </p:sp>
      <p:cxnSp>
        <p:nvCxnSpPr>
          <p:cNvPr id="30" name="Straight Connector 34">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ontent Placeholder 7">
            <a:extLst>
              <a:ext uri="{FF2B5EF4-FFF2-40B4-BE49-F238E27FC236}">
                <a16:creationId xmlns:a16="http://schemas.microsoft.com/office/drawing/2014/main" id="{A956A1A1-F3AF-4C0F-A669-C08115DAE775}"/>
              </a:ext>
            </a:extLst>
          </p:cNvPr>
          <p:cNvSpPr>
            <a:spLocks noGrp="1"/>
          </p:cNvSpPr>
          <p:nvPr>
            <p:ph idx="1"/>
          </p:nvPr>
        </p:nvSpPr>
        <p:spPr>
          <a:xfrm>
            <a:off x="5928602" y="5009684"/>
            <a:ext cx="6120000" cy="1930265"/>
          </a:xfrm>
        </p:spPr>
        <p:txBody>
          <a:bodyPr vert="horz" lIns="0" tIns="45720" rIns="0" bIns="45720" rtlCol="0" anchor="ctr">
            <a:noAutofit/>
          </a:bodyPr>
          <a:lstStyle/>
          <a:p>
            <a:pPr>
              <a:buFont typeface="Wingdings" panose="020F0502020204030204" pitchFamily="34" charset="0"/>
              <a:buChar char="§"/>
            </a:pPr>
            <a:r>
              <a:rPr lang="en-US" sz="1600">
                <a:solidFill>
                  <a:schemeClr val="bg1"/>
                </a:solidFill>
                <a:ea typeface="+mn-lt"/>
                <a:cs typeface="+mn-lt"/>
              </a:rPr>
              <a:t>The first block cipher must have an initialization vector(IV).</a:t>
            </a:r>
            <a:endParaRPr lang="en-US"/>
          </a:p>
          <a:p>
            <a:pPr>
              <a:buFont typeface="Wingdings" panose="020F0502020204030204" pitchFamily="34" charset="0"/>
              <a:buChar char="§"/>
            </a:pPr>
            <a:r>
              <a:rPr lang="en-US" sz="1600">
                <a:solidFill>
                  <a:schemeClr val="bg1"/>
                </a:solidFill>
                <a:ea typeface="+mn-lt"/>
                <a:cs typeface="+mn-lt"/>
              </a:rPr>
              <a:t>Each block of plaintext is XOR-ed with the current output block to generate current ciphertext block.</a:t>
            </a:r>
          </a:p>
          <a:p>
            <a:pPr>
              <a:buFont typeface="Wingdings" panose="020F0502020204030204" pitchFamily="34" charset="0"/>
              <a:buChar char="§"/>
            </a:pPr>
            <a:r>
              <a:rPr lang="en-US" sz="1600">
                <a:solidFill>
                  <a:schemeClr val="bg1"/>
                </a:solidFill>
                <a:ea typeface="+mn-lt"/>
                <a:cs typeface="+mn-lt"/>
              </a:rPr>
              <a:t>Plaintext or ciphertext is not involved in the cipher function processing.</a:t>
            </a:r>
          </a:p>
          <a:p>
            <a:endParaRPr lang="en-US" dirty="0">
              <a:solidFill>
                <a:srgbClr val="FFFFFF"/>
              </a:solidFill>
            </a:endParaRPr>
          </a:p>
        </p:txBody>
      </p:sp>
    </p:spTree>
    <p:extLst>
      <p:ext uri="{BB962C8B-B14F-4D97-AF65-F5344CB8AC3E}">
        <p14:creationId xmlns:p14="http://schemas.microsoft.com/office/powerpoint/2010/main" val="1685558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24575BF9-CDE2-4BA1-8F8D-6EE9BF7599E0}"/>
              </a:ext>
            </a:extLst>
          </p:cNvPr>
          <p:cNvPicPr>
            <a:picLocks noChangeAspect="1"/>
          </p:cNvPicPr>
          <p:nvPr/>
        </p:nvPicPr>
        <p:blipFill>
          <a:blip r:embed="rId2"/>
          <a:stretch>
            <a:fillRect/>
          </a:stretch>
        </p:blipFill>
        <p:spPr>
          <a:xfrm>
            <a:off x="1280129" y="173812"/>
            <a:ext cx="9632841" cy="4475617"/>
          </a:xfrm>
          <a:prstGeom prst="rect">
            <a:avLst/>
          </a:prstGeom>
        </p:spPr>
      </p:pic>
      <p:sp>
        <p:nvSpPr>
          <p:cNvPr id="26" name="Rectangle 25">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AF3FD8-F4D6-412E-A00B-BB268831191A}"/>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b="1">
                <a:solidFill>
                  <a:srgbClr val="FFFFFF"/>
                </a:solidFill>
              </a:rPr>
              <a:t>OFB Decryption</a:t>
            </a:r>
          </a:p>
        </p:txBody>
      </p:sp>
      <p:cxnSp>
        <p:nvCxnSpPr>
          <p:cNvPr id="28" name="Straight Connector 27">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390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F1087-2DD7-4841-8ADE-96C5E74F9A95}"/>
              </a:ext>
            </a:extLst>
          </p:cNvPr>
          <p:cNvSpPr>
            <a:spLocks noGrp="1"/>
          </p:cNvSpPr>
          <p:nvPr>
            <p:ph type="title"/>
          </p:nvPr>
        </p:nvSpPr>
        <p:spPr>
          <a:xfrm>
            <a:off x="1097280" y="286603"/>
            <a:ext cx="10058400" cy="1450757"/>
          </a:xfrm>
        </p:spPr>
        <p:txBody>
          <a:bodyPr>
            <a:normAutofit/>
          </a:bodyPr>
          <a:lstStyle/>
          <a:p>
            <a:r>
              <a:rPr lang="en-US"/>
              <a:t>Advantages</a:t>
            </a:r>
          </a:p>
        </p:txBody>
      </p:sp>
      <p:cxnSp>
        <p:nvCxnSpPr>
          <p:cNvPr id="10" name="Straight Connector 12">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0D471B7C-EE9C-4E1B-8617-51B3205FEA1E}"/>
              </a:ext>
            </a:extLst>
          </p:cNvPr>
          <p:cNvGraphicFramePr>
            <a:graphicFrameLocks noGrp="1"/>
          </p:cNvGraphicFramePr>
          <p:nvPr>
            <p:ph idx="1"/>
            <p:extLst>
              <p:ext uri="{D42A27DB-BD31-4B8C-83A1-F6EECF244321}">
                <p14:modId xmlns:p14="http://schemas.microsoft.com/office/powerpoint/2010/main" val="1674468619"/>
              </p:ext>
            </p:extLst>
          </p:nvPr>
        </p:nvGraphicFramePr>
        <p:xfrm>
          <a:off x="324525" y="1555720"/>
          <a:ext cx="11613714" cy="529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69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51A469-5AB0-4408-8ECD-A28242D099F6}"/>
              </a:ext>
            </a:extLst>
          </p:cNvPr>
          <p:cNvSpPr>
            <a:spLocks noGrp="1"/>
          </p:cNvSpPr>
          <p:nvPr>
            <p:ph type="title"/>
          </p:nvPr>
        </p:nvSpPr>
        <p:spPr>
          <a:xfrm>
            <a:off x="1097280" y="286603"/>
            <a:ext cx="10058400" cy="1450757"/>
          </a:xfrm>
        </p:spPr>
        <p:txBody>
          <a:bodyPr>
            <a:normAutofit/>
          </a:bodyPr>
          <a:lstStyle/>
          <a:p>
            <a:r>
              <a:rPr lang="en-US"/>
              <a:t>Disadvantages</a:t>
            </a:r>
          </a:p>
        </p:txBody>
      </p:sp>
      <p:cxnSp>
        <p:nvCxnSpPr>
          <p:cNvPr id="16" name="Straight Connector 11">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3">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5860E87F-B8B0-44AF-9A23-53014A1EE845}"/>
              </a:ext>
            </a:extLst>
          </p:cNvPr>
          <p:cNvGraphicFramePr>
            <a:graphicFrameLocks noGrp="1"/>
          </p:cNvGraphicFramePr>
          <p:nvPr>
            <p:ph idx="1"/>
            <p:extLst>
              <p:ext uri="{D42A27DB-BD31-4B8C-83A1-F6EECF244321}">
                <p14:modId xmlns:p14="http://schemas.microsoft.com/office/powerpoint/2010/main" val="1029632985"/>
              </p:ext>
            </p:extLst>
          </p:nvPr>
        </p:nvGraphicFramePr>
        <p:xfrm>
          <a:off x="1013456" y="2077638"/>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70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3EB6A-244D-4202-B908-D54B6D54C0B6}"/>
              </a:ext>
            </a:extLst>
          </p:cNvPr>
          <p:cNvSpPr>
            <a:spLocks noGrp="1"/>
          </p:cNvSpPr>
          <p:nvPr>
            <p:ph type="title"/>
          </p:nvPr>
        </p:nvSpPr>
        <p:spPr>
          <a:xfrm>
            <a:off x="1097280" y="286603"/>
            <a:ext cx="10058400" cy="1450757"/>
          </a:xfrm>
        </p:spPr>
        <p:txBody>
          <a:bodyPr>
            <a:normAutofit/>
          </a:bodyPr>
          <a:lstStyle/>
          <a:p>
            <a:r>
              <a:rPr lang="en-US" sz="5400" b="1"/>
              <a:t>Secure channel</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0E87002-F718-436D-AE58-4EB6D60EA4C2}"/>
              </a:ext>
            </a:extLst>
          </p:cNvPr>
          <p:cNvGraphicFramePr>
            <a:graphicFrameLocks noGrp="1"/>
          </p:cNvGraphicFramePr>
          <p:nvPr>
            <p:ph idx="1"/>
            <p:extLst>
              <p:ext uri="{D42A27DB-BD31-4B8C-83A1-F6EECF244321}">
                <p14:modId xmlns:p14="http://schemas.microsoft.com/office/powerpoint/2010/main" val="83245630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2092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3F92B-92BA-408C-BFCB-A07F0E96E2C4}"/>
              </a:ext>
            </a:extLst>
          </p:cNvPr>
          <p:cNvSpPr>
            <a:spLocks noGrp="1"/>
          </p:cNvSpPr>
          <p:nvPr>
            <p:ph type="title"/>
          </p:nvPr>
        </p:nvSpPr>
        <p:spPr>
          <a:xfrm>
            <a:off x="1097280" y="286603"/>
            <a:ext cx="6437363" cy="1450757"/>
          </a:xfrm>
        </p:spPr>
        <p:txBody>
          <a:bodyPr>
            <a:normAutofit/>
          </a:bodyPr>
          <a:lstStyle/>
          <a:p>
            <a:r>
              <a:rPr lang="en-US" sz="5400" b="1"/>
              <a:t>Key exchange</a:t>
            </a:r>
          </a:p>
        </p:txBody>
      </p:sp>
      <p:cxnSp>
        <p:nvCxnSpPr>
          <p:cNvPr id="42" name="Straight Connector 4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337E85-3DD9-41C0-9A97-13F334119E54}"/>
              </a:ext>
            </a:extLst>
          </p:cNvPr>
          <p:cNvSpPr>
            <a:spLocks noGrp="1"/>
          </p:cNvSpPr>
          <p:nvPr>
            <p:ph idx="1"/>
          </p:nvPr>
        </p:nvSpPr>
        <p:spPr>
          <a:xfrm>
            <a:off x="1097280" y="2108201"/>
            <a:ext cx="6980161" cy="3959219"/>
          </a:xfrm>
        </p:spPr>
        <p:txBody>
          <a:bodyPr vert="horz" lIns="0" tIns="45720" rIns="0" bIns="45720" rtlCol="0" anchor="t">
            <a:normAutofit/>
          </a:bodyPr>
          <a:lstStyle/>
          <a:p>
            <a:pPr marL="0" indent="0">
              <a:buNone/>
            </a:pPr>
            <a:r>
              <a:rPr lang="en-US">
                <a:ea typeface="+mn-lt"/>
                <a:cs typeface="+mn-lt"/>
              </a:rPr>
              <a:t>A method by which cryptographic keys are exchanged between two parties, allowing use of a cryptographic algorithm</a:t>
            </a:r>
            <a:endParaRPr lang="en-US"/>
          </a:p>
          <a:p>
            <a:pPr marL="0" indent="0">
              <a:buNone/>
            </a:pPr>
            <a:endParaRPr lang="en-US" dirty="0"/>
          </a:p>
          <a:p>
            <a:pPr marL="0" indent="0">
              <a:buNone/>
            </a:pPr>
            <a:r>
              <a:rPr lang="en-US" sz="2400" b="1"/>
              <a:t>Key exchange problem:</a:t>
            </a:r>
          </a:p>
          <a:p>
            <a:pPr marL="0" indent="0">
              <a:buNone/>
            </a:pPr>
            <a:r>
              <a:rPr lang="en-US">
                <a:ea typeface="+mn-lt"/>
                <a:cs typeface="+mn-lt"/>
              </a:rPr>
              <a:t>describes ways to exchange whatever keys or other information are needed for establishing a secure communication channel so that no one else can obtain a copy</a:t>
            </a:r>
            <a:endParaRPr lang="en-US" dirty="0"/>
          </a:p>
        </p:txBody>
      </p:sp>
      <p:pic>
        <p:nvPicPr>
          <p:cNvPr id="8" name="Picture 9" descr="Icon&#10;&#10;Description automatically generated">
            <a:extLst>
              <a:ext uri="{FF2B5EF4-FFF2-40B4-BE49-F238E27FC236}">
                <a16:creationId xmlns:a16="http://schemas.microsoft.com/office/drawing/2014/main" id="{9CD9FF40-0ABE-4618-9EE6-12FC522A0E73}"/>
              </a:ext>
            </a:extLst>
          </p:cNvPr>
          <p:cNvPicPr>
            <a:picLocks noChangeAspect="1"/>
          </p:cNvPicPr>
          <p:nvPr/>
        </p:nvPicPr>
        <p:blipFill>
          <a:blip r:embed="rId2"/>
          <a:stretch>
            <a:fillRect/>
          </a:stretch>
        </p:blipFill>
        <p:spPr>
          <a:xfrm>
            <a:off x="8076812" y="1892728"/>
            <a:ext cx="3412514" cy="3300889"/>
          </a:xfrm>
          <a:prstGeom prst="rect">
            <a:avLst/>
          </a:prstGeom>
        </p:spPr>
      </p:pic>
      <p:sp>
        <p:nvSpPr>
          <p:cNvPr id="44" name="Rectangle 42">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8130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3024-0E5C-493B-8919-7C0413E5C4F4}"/>
              </a:ext>
            </a:extLst>
          </p:cNvPr>
          <p:cNvSpPr>
            <a:spLocks noGrp="1"/>
          </p:cNvSpPr>
          <p:nvPr>
            <p:ph type="title"/>
          </p:nvPr>
        </p:nvSpPr>
        <p:spPr/>
        <p:txBody>
          <a:bodyPr>
            <a:normAutofit/>
          </a:bodyPr>
          <a:lstStyle/>
          <a:p>
            <a:r>
              <a:rPr lang="en-US" sz="5400" b="1" dirty="0">
                <a:ea typeface="+mj-lt"/>
                <a:cs typeface="+mj-lt"/>
              </a:rPr>
              <a:t>Diffie–Hellman key exchange</a:t>
            </a:r>
            <a:endParaRPr lang="en-US" sz="5400" dirty="0">
              <a:ea typeface="+mj-lt"/>
              <a:cs typeface="+mj-lt"/>
            </a:endParaRPr>
          </a:p>
        </p:txBody>
      </p:sp>
      <p:sp>
        <p:nvSpPr>
          <p:cNvPr id="3" name="Content Placeholder 2">
            <a:extLst>
              <a:ext uri="{FF2B5EF4-FFF2-40B4-BE49-F238E27FC236}">
                <a16:creationId xmlns:a16="http://schemas.microsoft.com/office/drawing/2014/main" id="{B334E037-D873-49E8-A1AC-BC6AAF4D402A}"/>
              </a:ext>
            </a:extLst>
          </p:cNvPr>
          <p:cNvSpPr>
            <a:spLocks noGrp="1"/>
          </p:cNvSpPr>
          <p:nvPr>
            <p:ph idx="1"/>
          </p:nvPr>
        </p:nvSpPr>
        <p:spPr/>
        <p:txBody>
          <a:bodyPr vert="horz" lIns="0" tIns="45720" rIns="0" bIns="45720" rtlCol="0" anchor="t">
            <a:normAutofit/>
          </a:bodyPr>
          <a:lstStyle/>
          <a:p>
            <a:pPr>
              <a:buFont typeface="Wingdings" panose="020F0502020204030204" pitchFamily="34" charset="0"/>
              <a:buChar char="§"/>
            </a:pPr>
            <a:r>
              <a:rPr lang="en-US" dirty="0">
                <a:ea typeface="+mn-lt"/>
                <a:cs typeface="+mn-lt"/>
              </a:rPr>
              <a:t>DH is one of the earliest practical examples of public key exchange implemented within the field of cryptography</a:t>
            </a:r>
          </a:p>
          <a:p>
            <a:pPr marL="383540" lvl="1">
              <a:buFont typeface="Wingdings" panose="020F0502020204030204" pitchFamily="34" charset="0"/>
              <a:buChar char="§"/>
            </a:pPr>
            <a:r>
              <a:rPr lang="en-US" dirty="0">
                <a:ea typeface="+mn-lt"/>
                <a:cs typeface="+mn-lt"/>
              </a:rPr>
              <a:t>Published in 1976</a:t>
            </a:r>
          </a:p>
          <a:p>
            <a:pPr marL="383540" lvl="1">
              <a:buFont typeface="Wingdings" panose="020F0502020204030204" pitchFamily="34" charset="0"/>
              <a:buChar char="§"/>
            </a:pPr>
            <a:r>
              <a:rPr lang="en-US" dirty="0">
                <a:ea typeface="+mn-lt"/>
                <a:cs typeface="+mn-lt"/>
              </a:rPr>
              <a:t>Invented by Whitfield Diffie and Martin Hellman</a:t>
            </a:r>
            <a:endParaRPr lang="en-US" dirty="0"/>
          </a:p>
          <a:p>
            <a:pPr>
              <a:buFont typeface="Wingdings" panose="020F0502020204030204" pitchFamily="34" charset="0"/>
              <a:buChar char="§"/>
            </a:pPr>
            <a:r>
              <a:rPr lang="en-US" dirty="0">
                <a:ea typeface="+mn-lt"/>
                <a:cs typeface="+mn-lt"/>
              </a:rPr>
              <a:t>The protocol enables users to securely exchange secret keys even if an opponent is monitoring that communication channel</a:t>
            </a:r>
          </a:p>
          <a:p>
            <a:pPr>
              <a:buFont typeface="Wingdings" panose="020F0502020204030204" pitchFamily="34" charset="0"/>
              <a:buChar char="§"/>
            </a:pPr>
            <a:r>
              <a:rPr lang="en-US" dirty="0">
                <a:ea typeface="+mn-lt"/>
                <a:cs typeface="+mn-lt"/>
              </a:rPr>
              <a:t>It allows two parties that have no prior knowledge of each other to jointly establish a shared secret key over an insecure channel</a:t>
            </a:r>
            <a:endParaRPr lang="en-US" dirty="0"/>
          </a:p>
          <a:p>
            <a:endParaRPr lang="en-US" dirty="0"/>
          </a:p>
        </p:txBody>
      </p:sp>
    </p:spTree>
    <p:extLst>
      <p:ext uri="{BB962C8B-B14F-4D97-AF65-F5344CB8AC3E}">
        <p14:creationId xmlns:p14="http://schemas.microsoft.com/office/powerpoint/2010/main" val="314592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BF15-4088-4528-99F8-85D14A66324D}"/>
              </a:ext>
            </a:extLst>
          </p:cNvPr>
          <p:cNvSpPr>
            <a:spLocks noGrp="1"/>
          </p:cNvSpPr>
          <p:nvPr>
            <p:ph type="title"/>
          </p:nvPr>
        </p:nvSpPr>
        <p:spPr/>
        <p:txBody>
          <a:bodyPr/>
          <a:lstStyle/>
          <a:p>
            <a:r>
              <a:rPr lang="en-US" dirty="0"/>
              <a:t>Process</a:t>
            </a:r>
          </a:p>
        </p:txBody>
      </p:sp>
      <p:pic>
        <p:nvPicPr>
          <p:cNvPr id="4" name="Picture 4" descr="Diagram&#10;&#10;Description automatically generated">
            <a:extLst>
              <a:ext uri="{FF2B5EF4-FFF2-40B4-BE49-F238E27FC236}">
                <a16:creationId xmlns:a16="http://schemas.microsoft.com/office/drawing/2014/main" id="{5F3ADF94-1A57-4346-90DC-10CAB20E1719}"/>
              </a:ext>
            </a:extLst>
          </p:cNvPr>
          <p:cNvPicPr>
            <a:picLocks noGrp="1" noChangeAspect="1"/>
          </p:cNvPicPr>
          <p:nvPr>
            <p:ph idx="1"/>
          </p:nvPr>
        </p:nvPicPr>
        <p:blipFill>
          <a:blip r:embed="rId2"/>
          <a:stretch>
            <a:fillRect/>
          </a:stretch>
        </p:blipFill>
        <p:spPr>
          <a:xfrm>
            <a:off x="2285100" y="2044568"/>
            <a:ext cx="7620130" cy="4295253"/>
          </a:xfrm>
        </p:spPr>
      </p:pic>
    </p:spTree>
    <p:extLst>
      <p:ext uri="{BB962C8B-B14F-4D97-AF65-F5344CB8AC3E}">
        <p14:creationId xmlns:p14="http://schemas.microsoft.com/office/powerpoint/2010/main" val="64158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9" name="Straight Connector 9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1" name="Rectangle 97">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2ED778C-6ACC-4F9D-8DEF-2CD6917B0065}"/>
              </a:ext>
            </a:extLst>
          </p:cNvPr>
          <p:cNvSpPr>
            <a:spLocks noGrp="1"/>
          </p:cNvSpPr>
          <p:nvPr>
            <p:ph type="title"/>
          </p:nvPr>
        </p:nvSpPr>
        <p:spPr>
          <a:xfrm>
            <a:off x="432622" y="640080"/>
            <a:ext cx="3659246" cy="2850319"/>
          </a:xfrm>
        </p:spPr>
        <p:txBody>
          <a:bodyPr vert="horz" lIns="91440" tIns="45720" rIns="91440" bIns="45720" rtlCol="0" anchor="b">
            <a:normAutofit/>
          </a:bodyPr>
          <a:lstStyle/>
          <a:p>
            <a:pPr algn="ctr"/>
            <a:r>
              <a:rPr lang="en-US" sz="5400">
                <a:solidFill>
                  <a:srgbClr val="FFFFFF"/>
                </a:solidFill>
              </a:rPr>
              <a:t>Serpent algorithm</a:t>
            </a:r>
          </a:p>
        </p:txBody>
      </p:sp>
      <p:cxnSp>
        <p:nvCxnSpPr>
          <p:cNvPr id="103" name="Straight Connector 99">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5B283B-FEDA-4163-9653-BA9590A910F3}"/>
              </a:ext>
            </a:extLst>
          </p:cNvPr>
          <p:cNvPicPr>
            <a:picLocks noChangeAspect="1"/>
          </p:cNvPicPr>
          <p:nvPr/>
        </p:nvPicPr>
        <p:blipFill rotWithShape="1">
          <a:blip r:embed="rId2"/>
          <a:srcRect l="3745" r="17894" b="-153"/>
          <a:stretch/>
        </p:blipFill>
        <p:spPr>
          <a:xfrm>
            <a:off x="4113177" y="10"/>
            <a:ext cx="8081210" cy="6868448"/>
          </a:xfrm>
          <a:prstGeom prst="rect">
            <a:avLst/>
          </a:prstGeom>
        </p:spPr>
      </p:pic>
    </p:spTree>
    <p:extLst>
      <p:ext uri="{BB962C8B-B14F-4D97-AF65-F5344CB8AC3E}">
        <p14:creationId xmlns:p14="http://schemas.microsoft.com/office/powerpoint/2010/main" val="286559764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496E-E449-4712-8F93-5B64CBB3989D}"/>
              </a:ext>
            </a:extLst>
          </p:cNvPr>
          <p:cNvSpPr>
            <a:spLocks noGrp="1"/>
          </p:cNvSpPr>
          <p:nvPr>
            <p:ph type="title"/>
          </p:nvPr>
        </p:nvSpPr>
        <p:spPr/>
        <p:txBody>
          <a:bodyPr/>
          <a:lstStyle/>
          <a:p>
            <a:r>
              <a:rPr lang="en-US"/>
              <a:t>Example</a:t>
            </a:r>
          </a:p>
        </p:txBody>
      </p:sp>
      <p:pic>
        <p:nvPicPr>
          <p:cNvPr id="4" name="Picture 4" descr="A picture containing diagram&#10;&#10;Description automatically generated">
            <a:extLst>
              <a:ext uri="{FF2B5EF4-FFF2-40B4-BE49-F238E27FC236}">
                <a16:creationId xmlns:a16="http://schemas.microsoft.com/office/drawing/2014/main" id="{8C798B43-496C-4CB3-9939-908104A511B5}"/>
              </a:ext>
            </a:extLst>
          </p:cNvPr>
          <p:cNvPicPr>
            <a:picLocks noGrp="1" noChangeAspect="1"/>
          </p:cNvPicPr>
          <p:nvPr>
            <p:ph idx="1"/>
          </p:nvPr>
        </p:nvPicPr>
        <p:blipFill rotWithShape="1">
          <a:blip r:embed="rId2"/>
          <a:srcRect l="433" t="1453" r="1083" b="2663"/>
          <a:stretch/>
        </p:blipFill>
        <p:spPr>
          <a:xfrm>
            <a:off x="1391184" y="2054418"/>
            <a:ext cx="9470552" cy="4129592"/>
          </a:xfrm>
        </p:spPr>
      </p:pic>
    </p:spTree>
    <p:extLst>
      <p:ext uri="{BB962C8B-B14F-4D97-AF65-F5344CB8AC3E}">
        <p14:creationId xmlns:p14="http://schemas.microsoft.com/office/powerpoint/2010/main" val="249851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F0752-7F06-4587-AD1E-48EBC70A3E54}"/>
              </a:ext>
            </a:extLst>
          </p:cNvPr>
          <p:cNvSpPr>
            <a:spLocks noGrp="1"/>
          </p:cNvSpPr>
          <p:nvPr>
            <p:ph type="title"/>
          </p:nvPr>
        </p:nvSpPr>
        <p:spPr>
          <a:xfrm>
            <a:off x="774528" y="643468"/>
            <a:ext cx="5557790" cy="1674180"/>
          </a:xfrm>
        </p:spPr>
        <p:txBody>
          <a:bodyPr vert="horz" lIns="91440" tIns="45720" rIns="91440" bIns="45720" rtlCol="0" anchor="b">
            <a:normAutofit/>
          </a:bodyPr>
          <a:lstStyle/>
          <a:p>
            <a:r>
              <a:rPr lang="en-US" sz="4000" dirty="0"/>
              <a:t>Vulnerability of D-H</a:t>
            </a:r>
          </a:p>
        </p:txBody>
      </p:sp>
      <p:cxnSp>
        <p:nvCxnSpPr>
          <p:cNvPr id="29" name="Straight Connector 2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5DC639-82E6-4C00-B8E1-D75723918FF6}"/>
              </a:ext>
            </a:extLst>
          </p:cNvPr>
          <p:cNvSpPr>
            <a:spLocks noGrp="1"/>
          </p:cNvSpPr>
          <p:nvPr>
            <p:ph sz="half" idx="2"/>
          </p:nvPr>
        </p:nvSpPr>
        <p:spPr>
          <a:xfrm>
            <a:off x="878940" y="2639380"/>
            <a:ext cx="3643459" cy="3229714"/>
          </a:xfrm>
        </p:spPr>
        <p:txBody>
          <a:bodyPr vert="horz" lIns="0" tIns="45720" rIns="0" bIns="45720" rtlCol="0" anchor="t">
            <a:normAutofit/>
          </a:bodyPr>
          <a:lstStyle/>
          <a:p>
            <a:pPr>
              <a:lnSpc>
                <a:spcPct val="100000"/>
              </a:lnSpc>
            </a:pPr>
            <a:r>
              <a:rPr lang="en-US" sz="2000" dirty="0"/>
              <a:t>The Diffie–Hellman exchange by itself does not provide authentication of the communicating parties and is thus vulnerable to a man-in-the-middle attack.</a:t>
            </a:r>
          </a:p>
          <a:p>
            <a:pPr>
              <a:lnSpc>
                <a:spcPct val="100000"/>
              </a:lnSpc>
            </a:pPr>
            <a:endParaRPr lang="en-US"/>
          </a:p>
        </p:txBody>
      </p:sp>
      <p:pic>
        <p:nvPicPr>
          <p:cNvPr id="5" name="Content Placeholder 4" descr="Diagram&#10;&#10;Description automatically generated">
            <a:extLst>
              <a:ext uri="{FF2B5EF4-FFF2-40B4-BE49-F238E27FC236}">
                <a16:creationId xmlns:a16="http://schemas.microsoft.com/office/drawing/2014/main" id="{CEA923A3-3A07-46FE-9FF1-3B6646A711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59502" y="2480697"/>
            <a:ext cx="6892560" cy="3430062"/>
          </a:xfrm>
          <a:prstGeom prst="rect">
            <a:avLst/>
          </a:prstGeom>
        </p:spPr>
      </p:pic>
      <p:sp>
        <p:nvSpPr>
          <p:cNvPr id="31" name="Rectangle 3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2718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6ABCEEA-9894-4417-94EB-5C1B1A874D34}"/>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a:solidFill>
                  <a:srgbClr val="FFFFFF"/>
                </a:solidFill>
              </a:rPr>
              <a:t>The digital signature </a:t>
            </a:r>
          </a:p>
        </p:txBody>
      </p:sp>
      <p:cxnSp>
        <p:nvCxnSpPr>
          <p:cNvPr id="29" name="Straight Connector 2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563C997D-AE15-4E32-A226-30C21C7D9F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46" r="-1" b="110"/>
          <a:stretch/>
        </p:blipFill>
        <p:spPr>
          <a:xfrm>
            <a:off x="4635095" y="10"/>
            <a:ext cx="7556889" cy="6857990"/>
          </a:xfrm>
          <a:prstGeom prst="rect">
            <a:avLst/>
          </a:prstGeom>
        </p:spPr>
      </p:pic>
    </p:spTree>
    <p:extLst>
      <p:ext uri="{BB962C8B-B14F-4D97-AF65-F5344CB8AC3E}">
        <p14:creationId xmlns:p14="http://schemas.microsoft.com/office/powerpoint/2010/main" val="386577354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1CA8-785E-43E1-8EFA-2F1D8C890AC4}"/>
              </a:ext>
            </a:extLst>
          </p:cNvPr>
          <p:cNvSpPr>
            <a:spLocks noGrp="1"/>
          </p:cNvSpPr>
          <p:nvPr>
            <p:ph type="title"/>
          </p:nvPr>
        </p:nvSpPr>
        <p:spPr/>
        <p:txBody>
          <a:bodyPr/>
          <a:lstStyle/>
          <a:p>
            <a:r>
              <a:rPr lang="en-US" b="1" dirty="0">
                <a:solidFill>
                  <a:srgbClr val="000000"/>
                </a:solidFill>
                <a:latin typeface="Linux Libertine"/>
              </a:rPr>
              <a:t>El-Gamal</a:t>
            </a:r>
            <a:r>
              <a:rPr lang="en-US" b="1" i="0" dirty="0">
                <a:solidFill>
                  <a:srgbClr val="000000"/>
                </a:solidFill>
                <a:effectLst/>
                <a:latin typeface="Linux Libertine"/>
              </a:rPr>
              <a:t> </a:t>
            </a:r>
            <a:r>
              <a:rPr lang="en-US" b="1" dirty="0">
                <a:solidFill>
                  <a:srgbClr val="000000"/>
                </a:solidFill>
                <a:latin typeface="Linux Libertine"/>
              </a:rPr>
              <a:t>Signature</a:t>
            </a:r>
            <a:endParaRPr lang="en-US" b="1" i="0" dirty="0">
              <a:solidFill>
                <a:srgbClr val="000000"/>
              </a:solidFill>
              <a:effectLst/>
              <a:latin typeface="Linux Libertine"/>
            </a:endParaRPr>
          </a:p>
        </p:txBody>
      </p:sp>
      <p:sp>
        <p:nvSpPr>
          <p:cNvPr id="3" name="Content Placeholder 2">
            <a:extLst>
              <a:ext uri="{FF2B5EF4-FFF2-40B4-BE49-F238E27FC236}">
                <a16:creationId xmlns:a16="http://schemas.microsoft.com/office/drawing/2014/main" id="{594C1022-51E4-4262-8EE2-18D18DF5B910}"/>
              </a:ext>
            </a:extLst>
          </p:cNvPr>
          <p:cNvSpPr>
            <a:spLocks noGrp="1"/>
          </p:cNvSpPr>
          <p:nvPr>
            <p:ph idx="1"/>
          </p:nvPr>
        </p:nvSpPr>
        <p:spPr/>
        <p:txBody>
          <a:bodyPr vert="horz" lIns="0" tIns="45720" rIns="0" bIns="45720" rtlCol="0" anchor="t">
            <a:normAutofit lnSpcReduction="10000"/>
          </a:bodyPr>
          <a:lstStyle/>
          <a:p>
            <a:pPr>
              <a:buFont typeface="Arial"/>
              <a:buChar char="•"/>
            </a:pPr>
            <a:r>
              <a:rPr lang="en-US" b="0" i="0" dirty="0">
                <a:solidFill>
                  <a:schemeClr val="tx1"/>
                </a:solidFill>
                <a:effectLst/>
                <a:latin typeface="Sagona Book"/>
                <a:cs typeface="Arial"/>
              </a:rPr>
              <a:t>The algorithm was invented by </a:t>
            </a:r>
            <a:r>
              <a:rPr lang="en-US" b="1" i="0">
                <a:solidFill>
                  <a:schemeClr val="accent2"/>
                </a:solidFill>
                <a:effectLst/>
                <a:latin typeface="Sagona Book"/>
                <a:cs typeface="Arial"/>
              </a:rPr>
              <a:t>Taher </a:t>
            </a:r>
            <a:r>
              <a:rPr lang="en-US" b="1">
                <a:solidFill>
                  <a:schemeClr val="accent2"/>
                </a:solidFill>
                <a:latin typeface="Sagona Book"/>
                <a:cs typeface="Arial"/>
              </a:rPr>
              <a:t>El-Gamal</a:t>
            </a:r>
            <a:endParaRPr lang="en-US">
              <a:solidFill>
                <a:schemeClr val="accent2"/>
              </a:solidFill>
              <a:latin typeface="Sagona Book"/>
              <a:cs typeface="Arial"/>
            </a:endParaRPr>
          </a:p>
          <a:p>
            <a:pPr>
              <a:buFont typeface="Arial"/>
              <a:buChar char="•"/>
            </a:pPr>
            <a:r>
              <a:rPr lang="en-US" dirty="0">
                <a:solidFill>
                  <a:schemeClr val="tx1"/>
                </a:solidFill>
                <a:latin typeface="Sagona Book"/>
                <a:cs typeface="Arial"/>
              </a:rPr>
              <a:t>El-Gamal has published</a:t>
            </a:r>
            <a:r>
              <a:rPr lang="en-US" b="0" i="0" dirty="0">
                <a:solidFill>
                  <a:schemeClr val="tx1"/>
                </a:solidFill>
                <a:effectLst/>
                <a:latin typeface="Sagona Book"/>
                <a:cs typeface="Arial"/>
              </a:rPr>
              <a:t> in 1986 the idea of using a public key to create a digital </a:t>
            </a:r>
            <a:r>
              <a:rPr lang="en-US" b="0" i="0">
                <a:solidFill>
                  <a:schemeClr val="tx1"/>
                </a:solidFill>
                <a:effectLst/>
                <a:latin typeface="Sagona Book"/>
                <a:cs typeface="Arial"/>
              </a:rPr>
              <a:t>signature</a:t>
            </a:r>
            <a:r>
              <a:rPr lang="en-US" dirty="0">
                <a:solidFill>
                  <a:schemeClr val="tx1"/>
                </a:solidFill>
                <a:latin typeface="Sagona Book"/>
                <a:cs typeface="Arial"/>
              </a:rPr>
              <a:t> </a:t>
            </a:r>
          </a:p>
          <a:p>
            <a:pPr>
              <a:buFont typeface="Arial"/>
              <a:buChar char="•"/>
            </a:pPr>
            <a:r>
              <a:rPr lang="en-US" dirty="0">
                <a:solidFill>
                  <a:schemeClr val="tx1"/>
                </a:solidFill>
                <a:latin typeface="Sagona Book"/>
                <a:cs typeface="Arial"/>
              </a:rPr>
              <a:t>The idea was based</a:t>
            </a:r>
            <a:r>
              <a:rPr lang="en-US" b="0" i="0" dirty="0">
                <a:solidFill>
                  <a:schemeClr val="tx1"/>
                </a:solidFill>
                <a:effectLst/>
                <a:latin typeface="Sagona Book"/>
                <a:cs typeface="Arial"/>
              </a:rPr>
              <a:t> on the problem of the discrete logarithm inspired by the work of Diffie-Hellman in 1976.</a:t>
            </a:r>
            <a:endParaRPr lang="en-US">
              <a:solidFill>
                <a:schemeClr val="tx1"/>
              </a:solidFill>
            </a:endParaRPr>
          </a:p>
          <a:p>
            <a:r>
              <a:rPr lang="en-US" sz="2200" b="1" dirty="0">
                <a:solidFill>
                  <a:schemeClr val="tx1"/>
                </a:solidFill>
                <a:latin typeface="Sagona Book"/>
                <a:cs typeface="Arial"/>
              </a:rPr>
              <a:t>The signature's general idea:</a:t>
            </a:r>
          </a:p>
          <a:p>
            <a:pPr>
              <a:buFont typeface="Arial" panose="020F0502020204030204" pitchFamily="34" charset="0"/>
              <a:buChar char="•"/>
            </a:pPr>
            <a:r>
              <a:rPr lang="en-US" dirty="0">
                <a:latin typeface="Sagona Book"/>
                <a:ea typeface="ＭＳ Ｐゴシック"/>
                <a:cs typeface="Times New Roman"/>
              </a:rPr>
              <a:t>Uses private key for encryption (signing)</a:t>
            </a:r>
          </a:p>
          <a:p>
            <a:pPr>
              <a:buFont typeface="Arial" panose="020F0502020204030204" pitchFamily="34" charset="0"/>
              <a:buChar char="•"/>
            </a:pPr>
            <a:r>
              <a:rPr lang="en-US" dirty="0">
                <a:latin typeface="Sagona Book"/>
                <a:ea typeface="ＭＳ Ｐゴシック"/>
                <a:cs typeface="Times New Roman"/>
              </a:rPr>
              <a:t> Uses public key for decryption (verification)</a:t>
            </a:r>
          </a:p>
          <a:p>
            <a:endParaRPr lang="en-AU" dirty="0">
              <a:latin typeface="Times New Roman" panose="02020603050405020304" pitchFamily="18" charset="0"/>
              <a:ea typeface="ＭＳ Ｐゴシック" pitchFamily="34" charset="-128"/>
              <a:cs typeface="Times New Roman" panose="02020603050405020304" pitchFamily="18" charset="0"/>
            </a:endParaRPr>
          </a:p>
          <a:p>
            <a:endParaRPr lang="en-US" dirty="0">
              <a:latin typeface="Times New Roman" panose="02020603050405020304" pitchFamily="18" charset="0"/>
              <a:ea typeface="ＭＳ Ｐゴシック" pitchFamily="34" charset="-128"/>
              <a:cs typeface="Times New Roman" panose="02020603050405020304" pitchFamily="18" charset="0"/>
            </a:endParaRPr>
          </a:p>
          <a:p>
            <a:endParaRPr lang="en-US" b="0" i="0" dirty="0">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4982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7012-DB87-4358-9A0E-908D01CD1D65}"/>
              </a:ext>
            </a:extLst>
          </p:cNvPr>
          <p:cNvSpPr>
            <a:spLocks noGrp="1"/>
          </p:cNvSpPr>
          <p:nvPr>
            <p:ph type="title"/>
          </p:nvPr>
        </p:nvSpPr>
        <p:spPr/>
        <p:txBody>
          <a:bodyPr/>
          <a:lstStyle/>
          <a:p>
            <a:r>
              <a:rPr lang="en-US" dirty="0">
                <a:ea typeface="+mj-lt"/>
                <a:cs typeface="+mj-lt"/>
              </a:rPr>
              <a:t>The Key generation</a:t>
            </a:r>
            <a:endParaRPr lang="en-US" dirty="0"/>
          </a:p>
        </p:txBody>
      </p:sp>
      <p:sp>
        <p:nvSpPr>
          <p:cNvPr id="3" name="Content Placeholder 2">
            <a:extLst>
              <a:ext uri="{FF2B5EF4-FFF2-40B4-BE49-F238E27FC236}">
                <a16:creationId xmlns:a16="http://schemas.microsoft.com/office/drawing/2014/main" id="{757983C7-3E70-49AA-B2D4-101F53D902E3}"/>
              </a:ext>
            </a:extLst>
          </p:cNvPr>
          <p:cNvSpPr>
            <a:spLocks noGrp="1"/>
          </p:cNvSpPr>
          <p:nvPr>
            <p:ph idx="1"/>
          </p:nvPr>
        </p:nvSpPr>
        <p:spPr/>
        <p:txBody>
          <a:bodyPr vert="horz" lIns="0" tIns="45720" rIns="0" bIns="45720" rtlCol="0" anchor="t">
            <a:normAutofit/>
          </a:bodyPr>
          <a:lstStyle/>
          <a:p>
            <a:r>
              <a:rPr lang="en-US" dirty="0">
                <a:ea typeface="+mn-lt"/>
                <a:cs typeface="+mn-lt"/>
              </a:rPr>
              <a:t>The user generates a </a:t>
            </a:r>
            <a:r>
              <a:rPr lang="en-US" b="1" dirty="0">
                <a:ea typeface="+mn-lt"/>
                <a:cs typeface="+mn-lt"/>
              </a:rPr>
              <a:t>public key </a:t>
            </a:r>
            <a:r>
              <a:rPr lang="en-US" dirty="0">
                <a:ea typeface="+mn-lt"/>
                <a:cs typeface="+mn-lt"/>
              </a:rPr>
              <a:t>and a suitable </a:t>
            </a:r>
            <a:r>
              <a:rPr lang="en-US" b="1" dirty="0">
                <a:ea typeface="+mn-lt"/>
                <a:cs typeface="+mn-lt"/>
              </a:rPr>
              <a:t>private key </a:t>
            </a:r>
            <a:r>
              <a:rPr lang="en-US" dirty="0">
                <a:ea typeface="+mn-lt"/>
                <a:cs typeface="+mn-lt"/>
              </a:rPr>
              <a:t>as follows:</a:t>
            </a:r>
          </a:p>
          <a:p>
            <a:pPr>
              <a:buFont typeface="Courier New,monospace" panose="020F0502020204030204" pitchFamily="34" charset="0"/>
              <a:buChar char="o"/>
            </a:pPr>
            <a:r>
              <a:rPr lang="en-US" dirty="0">
                <a:ea typeface="+mn-lt"/>
                <a:cs typeface="+mn-lt"/>
              </a:rPr>
              <a:t>Choose a prime number P and generator </a:t>
            </a:r>
            <a:r>
              <a:rPr lang="en-US" b="1" dirty="0">
                <a:ea typeface="+mn-lt"/>
                <a:cs typeface="+mn-lt"/>
              </a:rPr>
              <a:t>g</a:t>
            </a:r>
            <a:r>
              <a:rPr lang="en-US" dirty="0">
                <a:ea typeface="+mn-lt"/>
                <a:cs typeface="+mn-lt"/>
              </a:rPr>
              <a:t>.</a:t>
            </a:r>
          </a:p>
          <a:p>
            <a:pPr>
              <a:buFont typeface="Courier New,monospace" panose="020F0502020204030204" pitchFamily="34" charset="0"/>
              <a:buChar char="o"/>
            </a:pPr>
            <a:r>
              <a:rPr lang="en-US" dirty="0">
                <a:ea typeface="+mn-lt"/>
                <a:cs typeface="+mn-lt"/>
              </a:rPr>
              <a:t>Choose a random integer </a:t>
            </a:r>
            <a:r>
              <a:rPr lang="en-US" b="1" dirty="0">
                <a:ea typeface="+mn-lt"/>
                <a:cs typeface="+mn-lt"/>
              </a:rPr>
              <a:t>1&lt; x &lt;P-1</a:t>
            </a:r>
            <a:r>
              <a:rPr lang="en-US" dirty="0">
                <a:ea typeface="+mn-lt"/>
                <a:cs typeface="+mn-lt"/>
              </a:rPr>
              <a:t>.</a:t>
            </a:r>
          </a:p>
          <a:p>
            <a:pPr>
              <a:buFont typeface="Courier New,monospace" panose="020F0502020204030204" pitchFamily="34" charset="0"/>
              <a:buChar char="o"/>
            </a:pPr>
            <a:r>
              <a:rPr lang="en-US" dirty="0">
                <a:ea typeface="+mn-lt"/>
                <a:cs typeface="+mn-lt"/>
              </a:rPr>
              <a:t>Compute: </a:t>
            </a:r>
            <a:r>
              <a:rPr lang="en-AU" b="1" dirty="0">
                <a:latin typeface="Times New Roman"/>
                <a:cs typeface="Times New Roman"/>
              </a:rPr>
              <a:t>A = </a:t>
            </a:r>
            <a:r>
              <a:rPr lang="en-US" b="1" dirty="0">
                <a:latin typeface="Times New Roman"/>
                <a:cs typeface="Times New Roman"/>
              </a:rPr>
              <a:t>g</a:t>
            </a:r>
            <a:r>
              <a:rPr lang="en-AU" b="1" baseline="30000" dirty="0">
                <a:latin typeface="Times New Roman"/>
                <a:cs typeface="Times New Roman"/>
              </a:rPr>
              <a:t>x</a:t>
            </a:r>
            <a:r>
              <a:rPr lang="en-AU" b="1" dirty="0">
                <a:latin typeface="Times New Roman"/>
                <a:cs typeface="Times New Roman"/>
              </a:rPr>
              <a:t> mod P.</a:t>
            </a:r>
            <a:endParaRPr lang="en-US" dirty="0">
              <a:ea typeface="+mn-lt"/>
              <a:cs typeface="+mn-lt"/>
            </a:endParaRPr>
          </a:p>
          <a:p>
            <a:pPr>
              <a:buFont typeface="Courier New,monospace" panose="020F0502020204030204" pitchFamily="34" charset="0"/>
              <a:buChar char="o"/>
            </a:pPr>
            <a:r>
              <a:rPr lang="en-US" dirty="0">
                <a:solidFill>
                  <a:srgbClr val="242729"/>
                </a:solidFill>
                <a:latin typeface="Arial"/>
                <a:cs typeface="Arial"/>
              </a:rPr>
              <a:t>We recognize Diffie-Hellman in the first three steps.</a:t>
            </a:r>
            <a:endParaRPr lang="en-AU" dirty="0">
              <a:ea typeface="+mn-lt"/>
              <a:cs typeface="+mn-lt"/>
            </a:endParaRPr>
          </a:p>
          <a:p>
            <a:pPr>
              <a:buFont typeface="Courier New,monospace" panose="020F0502020204030204" pitchFamily="34" charset="0"/>
              <a:buChar char="o"/>
            </a:pPr>
            <a:r>
              <a:rPr lang="en-AU" b="1" dirty="0">
                <a:latin typeface="Times New Roman"/>
                <a:cs typeface="Times New Roman"/>
              </a:rPr>
              <a:t>The public key is: (p , g ,A)</a:t>
            </a:r>
            <a:endParaRPr lang="en-US" dirty="0">
              <a:ea typeface="+mn-lt"/>
              <a:cs typeface="+mn-lt"/>
            </a:endParaRPr>
          </a:p>
          <a:p>
            <a:pPr>
              <a:buFont typeface="Courier New,monospace" panose="020F0502020204030204" pitchFamily="34" charset="0"/>
              <a:buChar char="o"/>
            </a:pPr>
            <a:r>
              <a:rPr lang="en-AU" b="1" dirty="0">
                <a:latin typeface="Times New Roman"/>
                <a:cs typeface="Times New Roman"/>
              </a:rPr>
              <a:t>The private key is x.</a:t>
            </a:r>
            <a:endParaRPr lang="en-US" dirty="0">
              <a:ea typeface="+mn-lt"/>
              <a:cs typeface="+mn-lt"/>
            </a:endParaRPr>
          </a:p>
          <a:p>
            <a:pPr>
              <a:buFont typeface="Courier New,monospace" panose="020F0502020204030204" pitchFamily="34" charset="0"/>
              <a:buChar char="o"/>
            </a:pPr>
            <a:endParaRPr lang="en-AU" dirty="0">
              <a:ea typeface="+mn-lt"/>
              <a:cs typeface="+mn-lt"/>
            </a:endParaRPr>
          </a:p>
          <a:p>
            <a:endParaRPr lang="en-US" dirty="0"/>
          </a:p>
        </p:txBody>
      </p:sp>
      <p:pic>
        <p:nvPicPr>
          <p:cNvPr id="4" name="Picture 4" descr="Icon&#10;&#10;Description automatically generated">
            <a:extLst>
              <a:ext uri="{FF2B5EF4-FFF2-40B4-BE49-F238E27FC236}">
                <a16:creationId xmlns:a16="http://schemas.microsoft.com/office/drawing/2014/main" id="{9667425D-84A2-4868-BCE7-D5345E5B69AA}"/>
              </a:ext>
            </a:extLst>
          </p:cNvPr>
          <p:cNvPicPr>
            <a:picLocks noChangeAspect="1"/>
          </p:cNvPicPr>
          <p:nvPr/>
        </p:nvPicPr>
        <p:blipFill>
          <a:blip r:embed="rId2"/>
          <a:stretch>
            <a:fillRect/>
          </a:stretch>
        </p:blipFill>
        <p:spPr>
          <a:xfrm>
            <a:off x="7845468" y="3038605"/>
            <a:ext cx="2743200" cy="2743200"/>
          </a:xfrm>
          <a:prstGeom prst="rect">
            <a:avLst/>
          </a:prstGeom>
        </p:spPr>
      </p:pic>
    </p:spTree>
    <p:extLst>
      <p:ext uri="{BB962C8B-B14F-4D97-AF65-F5344CB8AC3E}">
        <p14:creationId xmlns:p14="http://schemas.microsoft.com/office/powerpoint/2010/main" val="2083696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DF132-081B-47AC-B69B-5B54319A36C3}"/>
              </a:ext>
            </a:extLst>
          </p:cNvPr>
          <p:cNvSpPr>
            <a:spLocks noGrp="1"/>
          </p:cNvSpPr>
          <p:nvPr>
            <p:ph type="title"/>
          </p:nvPr>
        </p:nvSpPr>
        <p:spPr/>
        <p:txBody>
          <a:bodyPr/>
          <a:lstStyle/>
          <a:p>
            <a:r>
              <a:rPr lang="en-US" dirty="0"/>
              <a:t>The signing</a:t>
            </a:r>
          </a:p>
        </p:txBody>
      </p:sp>
      <p:sp>
        <p:nvSpPr>
          <p:cNvPr id="3" name="Content Placeholder 2">
            <a:extLst>
              <a:ext uri="{FF2B5EF4-FFF2-40B4-BE49-F238E27FC236}">
                <a16:creationId xmlns:a16="http://schemas.microsoft.com/office/drawing/2014/main" id="{2618D65E-5217-4286-84D7-6F781D6E57B5}"/>
              </a:ext>
            </a:extLst>
          </p:cNvPr>
          <p:cNvSpPr>
            <a:spLocks noGrp="1"/>
          </p:cNvSpPr>
          <p:nvPr>
            <p:ph idx="1"/>
          </p:nvPr>
        </p:nvSpPr>
        <p:spPr>
          <a:xfrm>
            <a:off x="1097280" y="2108201"/>
            <a:ext cx="10100153" cy="4282808"/>
          </a:xfrm>
        </p:spPr>
        <p:txBody>
          <a:bodyPr vert="horz" lIns="0" tIns="45720" rIns="0" bIns="45720" rtlCol="0" anchor="t">
            <a:normAutofit fontScale="85000" lnSpcReduction="10000"/>
          </a:bodyPr>
          <a:lstStyle/>
          <a:p>
            <a:pPr>
              <a:lnSpc>
                <a:spcPct val="170000"/>
              </a:lnSpc>
              <a:buFont typeface="Courier New,monospace" panose="020F0502020204030204" pitchFamily="34" charset="0"/>
              <a:buChar char="o"/>
            </a:pPr>
            <a:r>
              <a:rPr lang="en-US" sz="2000" dirty="0">
                <a:ea typeface="+mn-lt"/>
                <a:cs typeface="+mn-lt"/>
              </a:rPr>
              <a:t>Generate a random integer </a:t>
            </a:r>
            <a:r>
              <a:rPr lang="en-US" sz="2000" b="1" dirty="0">
                <a:ea typeface="+mn-lt"/>
                <a:cs typeface="+mn-lt"/>
              </a:rPr>
              <a:t>1&lt; K &lt;p-1 </a:t>
            </a:r>
            <a:r>
              <a:rPr lang="en-US" sz="2000" dirty="0">
                <a:ea typeface="+mn-lt"/>
                <a:cs typeface="+mn-lt"/>
              </a:rPr>
              <a:t>while </a:t>
            </a:r>
            <a:r>
              <a:rPr lang="en-US" sz="2000" dirty="0" err="1">
                <a:ea typeface="+mn-lt"/>
                <a:cs typeface="+mn-lt"/>
              </a:rPr>
              <a:t>gcd</a:t>
            </a:r>
            <a:r>
              <a:rPr lang="en-US" sz="2000" dirty="0">
                <a:ea typeface="+mn-lt"/>
                <a:cs typeface="+mn-lt"/>
              </a:rPr>
              <a:t>(K,p-1)=1 .</a:t>
            </a:r>
            <a:endParaRPr lang="he-IL" sz="2000" dirty="0">
              <a:ea typeface="+mn-lt"/>
              <a:cs typeface="+mn-lt"/>
            </a:endParaRPr>
          </a:p>
          <a:p>
            <a:pPr>
              <a:lnSpc>
                <a:spcPct val="170000"/>
              </a:lnSpc>
              <a:buClr>
                <a:srgbClr val="1CADE4"/>
              </a:buClr>
              <a:buFont typeface="Courier New,monospace" panose="020F0502020204030204" pitchFamily="34" charset="0"/>
              <a:buChar char="o"/>
              <a:defRPr/>
            </a:pPr>
            <a:r>
              <a:rPr lang="en-US" sz="2000" dirty="0">
                <a:ea typeface="+mn-lt"/>
                <a:cs typeface="+mn-lt"/>
              </a:rPr>
              <a:t>Compute </a:t>
            </a:r>
            <a:r>
              <a:rPr lang="en-AU" sz="2000" b="1" dirty="0">
                <a:latin typeface="Sagona Book"/>
                <a:ea typeface="ＭＳ Ｐゴシック"/>
                <a:cs typeface="Times New Roman"/>
              </a:rPr>
              <a:t>s1</a:t>
            </a:r>
            <a:r>
              <a:rPr lang="en-AU" sz="2000" b="1" baseline="-25000" dirty="0">
                <a:latin typeface="Sagona Book"/>
                <a:ea typeface="ＭＳ Ｐゴシック"/>
                <a:cs typeface="Times New Roman"/>
              </a:rPr>
              <a:t> </a:t>
            </a:r>
            <a:r>
              <a:rPr lang="en-AU" sz="2000" b="1" dirty="0">
                <a:latin typeface="Sagona Book"/>
                <a:ea typeface="ＭＳ Ｐゴシック"/>
                <a:cs typeface="Times New Roman"/>
              </a:rPr>
              <a:t>= </a:t>
            </a:r>
            <a:r>
              <a:rPr lang="en-AU" sz="2000" b="1" dirty="0" err="1">
                <a:latin typeface="Sagona Book"/>
                <a:ea typeface="ＭＳ Ｐゴシック"/>
                <a:cs typeface="Times New Roman"/>
              </a:rPr>
              <a:t>g</a:t>
            </a:r>
            <a:r>
              <a:rPr lang="en-AU" sz="2000" b="1" baseline="30000" dirty="0" err="1">
                <a:latin typeface="Sagona Book"/>
                <a:ea typeface="ＭＳ Ｐゴシック"/>
                <a:cs typeface="Times New Roman"/>
              </a:rPr>
              <a:t>k</a:t>
            </a:r>
            <a:r>
              <a:rPr lang="en-AU" sz="2000" b="1" dirty="0">
                <a:latin typeface="Sagona Book"/>
                <a:ea typeface="ＭＳ Ｐゴシック"/>
                <a:cs typeface="Times New Roman"/>
              </a:rPr>
              <a:t> mod p.</a:t>
            </a:r>
            <a:endParaRPr lang="en-US" sz="2000" dirty="0">
              <a:ea typeface="+mn-lt"/>
              <a:cs typeface="+mn-lt"/>
            </a:endParaRPr>
          </a:p>
          <a:p>
            <a:pPr>
              <a:lnSpc>
                <a:spcPct val="170000"/>
              </a:lnSpc>
              <a:buClr>
                <a:srgbClr val="1CADE4"/>
              </a:buClr>
              <a:buFont typeface="Courier New,monospace" panose="020F0502020204030204" pitchFamily="34" charset="0"/>
              <a:buChar char="o"/>
              <a:defRPr/>
            </a:pPr>
            <a:r>
              <a:rPr lang="en-US" sz="2000" dirty="0">
                <a:ea typeface="+mn-lt"/>
                <a:cs typeface="+mn-lt"/>
              </a:rPr>
              <a:t>Compute </a:t>
            </a:r>
            <a:r>
              <a:rPr lang="en-AU" sz="2000" b="1" dirty="0">
                <a:latin typeface="Sagona Book"/>
                <a:ea typeface="ＭＳ Ｐゴシック"/>
                <a:cs typeface="Times New Roman"/>
              </a:rPr>
              <a:t>K</a:t>
            </a:r>
            <a:r>
              <a:rPr lang="en-AU" sz="2000" b="1" baseline="30000" dirty="0">
                <a:latin typeface="Sagona Book"/>
                <a:ea typeface="ＭＳ Ｐゴシック"/>
                <a:cs typeface="Times New Roman"/>
              </a:rPr>
              <a:t>-1  </a:t>
            </a:r>
            <a:r>
              <a:rPr lang="en-AU" sz="2000" b="1" dirty="0">
                <a:latin typeface="Sagona Book"/>
                <a:ea typeface="ＭＳ Ｐゴシック"/>
                <a:cs typeface="Times New Roman"/>
              </a:rPr>
              <a:t>mod (p-1).</a:t>
            </a:r>
            <a:endParaRPr lang="en-US" sz="2000" dirty="0">
              <a:ea typeface="+mn-lt"/>
              <a:cs typeface="+mn-lt"/>
            </a:endParaRPr>
          </a:p>
          <a:p>
            <a:pPr>
              <a:lnSpc>
                <a:spcPct val="170000"/>
              </a:lnSpc>
              <a:buClr>
                <a:srgbClr val="1CADE4"/>
              </a:buClr>
              <a:buFont typeface="Courier New,monospace" panose="020F0502020204030204" pitchFamily="34" charset="0"/>
              <a:buChar char="o"/>
              <a:defRPr/>
            </a:pPr>
            <a:r>
              <a:rPr lang="en-AU" sz="2000" dirty="0">
                <a:latin typeface="Sagona Book"/>
                <a:ea typeface="ＭＳ Ｐゴシック"/>
                <a:cs typeface="Times New Roman"/>
              </a:rPr>
              <a:t>Compute </a:t>
            </a:r>
            <a:r>
              <a:rPr lang="en-AU" sz="2000" b="1" dirty="0">
                <a:latin typeface="Sagona Book"/>
                <a:ea typeface="ＭＳ Ｐゴシック"/>
                <a:cs typeface="Times New Roman"/>
              </a:rPr>
              <a:t>s2 = K</a:t>
            </a:r>
            <a:r>
              <a:rPr lang="en-AU" sz="2000" b="1" baseline="30000" dirty="0">
                <a:latin typeface="Sagona Book"/>
                <a:ea typeface="ＭＳ Ｐゴシック"/>
                <a:cs typeface="Times New Roman"/>
              </a:rPr>
              <a:t>-1 </a:t>
            </a:r>
            <a:r>
              <a:rPr lang="en-AU" sz="2000" b="1" dirty="0">
                <a:latin typeface="Sagona Book"/>
                <a:ea typeface="ＭＳ Ｐゴシック"/>
                <a:cs typeface="Times New Roman"/>
              </a:rPr>
              <a:t>(H(m)-x*s1) mod (p-1) ,0&lt;=H(m)&lt;=(p-1)</a:t>
            </a:r>
            <a:endParaRPr lang="en-US" sz="2000" dirty="0">
              <a:ea typeface="+mn-lt"/>
              <a:cs typeface="+mn-lt"/>
            </a:endParaRPr>
          </a:p>
          <a:p>
            <a:pPr>
              <a:lnSpc>
                <a:spcPct val="170000"/>
              </a:lnSpc>
              <a:buClr>
                <a:srgbClr val="1CADE4"/>
              </a:buClr>
              <a:buFont typeface="Courier New,monospace" panose="020F0502020204030204" pitchFamily="34" charset="0"/>
              <a:buChar char="o"/>
              <a:defRPr/>
            </a:pPr>
            <a:r>
              <a:rPr lang="en-AU" sz="2000" dirty="0">
                <a:latin typeface="Sagona Book"/>
                <a:ea typeface="ＭＳ Ｐゴシック"/>
                <a:cs typeface="Times New Roman"/>
              </a:rPr>
              <a:t>Signature is: </a:t>
            </a:r>
            <a:r>
              <a:rPr lang="en-AU" sz="2000" b="1" dirty="0">
                <a:latin typeface="Sagona Book"/>
                <a:ea typeface="ＭＳ Ｐゴシック"/>
                <a:cs typeface="Times New Roman"/>
              </a:rPr>
              <a:t>DS=(s1,s2).</a:t>
            </a:r>
            <a:endParaRPr lang="en-US" sz="2000" dirty="0">
              <a:ea typeface="+mn-lt"/>
              <a:cs typeface="+mn-lt"/>
            </a:endParaRPr>
          </a:p>
          <a:p>
            <a:pPr algn="l">
              <a:buClr>
                <a:srgbClr val="1CADE4"/>
              </a:buClr>
              <a:buFont typeface="Courier New,monospace" panose="020F0502020204030204" pitchFamily="34" charset="0"/>
              <a:buChar char="o"/>
              <a:defRPr/>
            </a:pPr>
            <a:endParaRPr lang="en-AU" dirty="0">
              <a:ea typeface="+mn-lt"/>
              <a:cs typeface="+mn-lt"/>
            </a:endParaRPr>
          </a:p>
          <a:p>
            <a:endParaRPr lang="en-US" dirty="0"/>
          </a:p>
          <a:p>
            <a:r>
              <a:rPr lang="en-US" dirty="0"/>
              <a:t> </a:t>
            </a:r>
          </a:p>
        </p:txBody>
      </p:sp>
    </p:spTree>
    <p:extLst>
      <p:ext uri="{BB962C8B-B14F-4D97-AF65-F5344CB8AC3E}">
        <p14:creationId xmlns:p14="http://schemas.microsoft.com/office/powerpoint/2010/main" val="1591673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B903-9279-4015-87D2-7094B1FBD4F1}"/>
              </a:ext>
            </a:extLst>
          </p:cNvPr>
          <p:cNvSpPr>
            <a:spLocks noGrp="1"/>
          </p:cNvSpPr>
          <p:nvPr>
            <p:ph type="title"/>
          </p:nvPr>
        </p:nvSpPr>
        <p:spPr/>
        <p:txBody>
          <a:bodyPr/>
          <a:lstStyle/>
          <a:p>
            <a:r>
              <a:rPr lang="en-US" dirty="0"/>
              <a:t>The verification algorithm </a:t>
            </a:r>
          </a:p>
        </p:txBody>
      </p:sp>
      <p:sp>
        <p:nvSpPr>
          <p:cNvPr id="3" name="Content Placeholder 2">
            <a:extLst>
              <a:ext uri="{FF2B5EF4-FFF2-40B4-BE49-F238E27FC236}">
                <a16:creationId xmlns:a16="http://schemas.microsoft.com/office/drawing/2014/main" id="{11C80203-9DEA-403D-9A6A-2C1B70A437DC}"/>
              </a:ext>
            </a:extLst>
          </p:cNvPr>
          <p:cNvSpPr>
            <a:spLocks noGrp="1"/>
          </p:cNvSpPr>
          <p:nvPr>
            <p:ph idx="1"/>
          </p:nvPr>
        </p:nvSpPr>
        <p:spPr/>
        <p:txBody>
          <a:bodyPr vert="horz" lIns="0" tIns="45720" rIns="0" bIns="45720" rtlCol="0" anchor="t">
            <a:normAutofit/>
          </a:bodyPr>
          <a:lstStyle/>
          <a:p>
            <a:r>
              <a:rPr lang="en-US" dirty="0">
                <a:ea typeface="+mn-lt"/>
                <a:cs typeface="+mn-lt"/>
              </a:rPr>
              <a:t>After the other party receive the message with the signature, he wants to verify.</a:t>
            </a:r>
          </a:p>
          <a:p>
            <a:r>
              <a:rPr lang="en-US" dirty="0">
                <a:ea typeface="+mn-lt"/>
                <a:cs typeface="+mn-lt"/>
              </a:rPr>
              <a:t>The signature verification process is done with the public key </a:t>
            </a:r>
            <a:r>
              <a:rPr lang="en-AU" b="1" dirty="0">
                <a:latin typeface="Sagona Book"/>
                <a:cs typeface="Times New Roman"/>
              </a:rPr>
              <a:t>(p , g ,A) </a:t>
            </a:r>
            <a:r>
              <a:rPr lang="en-US" dirty="0">
                <a:ea typeface="+mn-lt"/>
                <a:cs typeface="+mn-lt"/>
              </a:rPr>
              <a:t>of the sender:</a:t>
            </a:r>
          </a:p>
          <a:p>
            <a:pPr>
              <a:buFont typeface="Courier New,monospace" panose="020F0502020204030204" pitchFamily="34" charset="0"/>
              <a:buChar char="o"/>
            </a:pPr>
            <a:r>
              <a:rPr lang="en-US" dirty="0">
                <a:ea typeface="+mn-lt"/>
                <a:cs typeface="+mn-lt"/>
              </a:rPr>
              <a:t>Compute </a:t>
            </a:r>
            <a:r>
              <a:rPr lang="en-AU" b="1" dirty="0">
                <a:latin typeface="Sagona Book"/>
                <a:cs typeface="Times New Roman"/>
              </a:rPr>
              <a:t>V</a:t>
            </a:r>
            <a:r>
              <a:rPr lang="en-AU" b="1" baseline="-25000" dirty="0">
                <a:latin typeface="Sagona Book"/>
                <a:cs typeface="Times New Roman"/>
              </a:rPr>
              <a:t>1</a:t>
            </a:r>
            <a:r>
              <a:rPr lang="en-AU" b="1" baseline="-25000" dirty="0">
                <a:latin typeface="Sagona Book"/>
                <a:ea typeface="ＭＳ Ｐゴシック"/>
                <a:cs typeface="Times New Roman"/>
              </a:rPr>
              <a:t> </a:t>
            </a:r>
            <a:r>
              <a:rPr lang="en-AU" b="1" dirty="0">
                <a:latin typeface="Sagona Book"/>
                <a:ea typeface="ＭＳ Ｐゴシック"/>
                <a:cs typeface="Times New Roman"/>
              </a:rPr>
              <a:t>= </a:t>
            </a:r>
            <a:r>
              <a:rPr lang="en-AU" b="1" dirty="0" err="1">
                <a:latin typeface="Sagona Book"/>
                <a:ea typeface="ＭＳ Ｐゴシック"/>
                <a:cs typeface="Times New Roman"/>
              </a:rPr>
              <a:t>g</a:t>
            </a:r>
            <a:r>
              <a:rPr lang="en-AU" b="1" baseline="30000" dirty="0" err="1">
                <a:latin typeface="Sagona Book"/>
                <a:ea typeface="ＭＳ Ｐゴシック"/>
                <a:cs typeface="Times New Roman"/>
              </a:rPr>
              <a:t>H</a:t>
            </a:r>
            <a:r>
              <a:rPr lang="en-AU" b="1" baseline="30000" dirty="0">
                <a:latin typeface="Sagona Book"/>
                <a:cs typeface="Times New Roman"/>
              </a:rPr>
              <a:t>(m)</a:t>
            </a:r>
            <a:r>
              <a:rPr lang="en-AU" b="1" dirty="0">
                <a:latin typeface="Sagona Book"/>
                <a:ea typeface="ＭＳ Ｐゴシック"/>
                <a:cs typeface="Times New Roman"/>
              </a:rPr>
              <a:t> mod p</a:t>
            </a:r>
            <a:r>
              <a:rPr lang="en-AU" b="1" dirty="0">
                <a:latin typeface="Sagona Book"/>
                <a:cs typeface="Times New Roman"/>
              </a:rPr>
              <a:t>.</a:t>
            </a:r>
            <a:endParaRPr lang="en-US" dirty="0">
              <a:latin typeface="Sagona Book"/>
              <a:ea typeface="+mn-lt"/>
              <a:cs typeface="+mn-lt"/>
            </a:endParaRPr>
          </a:p>
          <a:p>
            <a:pPr>
              <a:buClr>
                <a:srgbClr val="1CADE4"/>
              </a:buClr>
              <a:buFont typeface="Courier New,monospace" panose="020F0502020204030204" pitchFamily="34" charset="0"/>
              <a:buChar char="o"/>
              <a:defRPr/>
            </a:pPr>
            <a:r>
              <a:rPr lang="en-US" dirty="0">
                <a:ea typeface="+mn-lt"/>
                <a:cs typeface="+mn-lt"/>
              </a:rPr>
              <a:t>Compute  </a:t>
            </a:r>
            <a:r>
              <a:rPr lang="en-AU" b="1" dirty="0">
                <a:latin typeface="Sagona Book"/>
                <a:ea typeface="ＭＳ Ｐゴシック"/>
                <a:cs typeface="Times New Roman"/>
              </a:rPr>
              <a:t>V</a:t>
            </a:r>
            <a:r>
              <a:rPr lang="en-AU" b="1" baseline="-25000" dirty="0">
                <a:latin typeface="Sagona Book"/>
                <a:ea typeface="ＭＳ Ｐゴシック"/>
                <a:cs typeface="Times New Roman"/>
              </a:rPr>
              <a:t>2 </a:t>
            </a:r>
            <a:r>
              <a:rPr lang="en-AU" b="1" dirty="0">
                <a:latin typeface="Sagona Book"/>
                <a:ea typeface="ＭＳ Ｐゴシック"/>
                <a:cs typeface="Times New Roman"/>
              </a:rPr>
              <a:t>= A</a:t>
            </a:r>
            <a:r>
              <a:rPr lang="en-AU" b="1" baseline="30000" dirty="0">
                <a:latin typeface="Sagona Book"/>
                <a:ea typeface="ＭＳ Ｐゴシック"/>
                <a:cs typeface="Times New Roman"/>
              </a:rPr>
              <a:t>s1</a:t>
            </a:r>
            <a:r>
              <a:rPr lang="en-AU" b="1" dirty="0">
                <a:latin typeface="Sagona Book"/>
                <a:ea typeface="ＭＳ Ｐゴシック"/>
                <a:cs typeface="Times New Roman"/>
              </a:rPr>
              <a:t> s1</a:t>
            </a:r>
            <a:r>
              <a:rPr lang="en-AU" b="1" baseline="30000" dirty="0">
                <a:latin typeface="Sagona Book"/>
                <a:ea typeface="ＭＳ Ｐゴシック"/>
                <a:cs typeface="Times New Roman"/>
              </a:rPr>
              <a:t>s2</a:t>
            </a:r>
            <a:r>
              <a:rPr lang="en-AU" b="1" dirty="0">
                <a:latin typeface="Sagona Book"/>
                <a:ea typeface="ＭＳ Ｐゴシック"/>
                <a:cs typeface="Times New Roman"/>
              </a:rPr>
              <a:t> mod p</a:t>
            </a:r>
            <a:r>
              <a:rPr lang="en-AU" dirty="0">
                <a:latin typeface="Sagona Book"/>
                <a:ea typeface="ＭＳ Ｐゴシック"/>
                <a:cs typeface="Times New Roman"/>
              </a:rPr>
              <a:t>.</a:t>
            </a:r>
            <a:endParaRPr lang="en-US" dirty="0">
              <a:latin typeface="Sagona Book"/>
              <a:ea typeface="ＭＳ Ｐゴシック"/>
              <a:cs typeface="+mn-lt"/>
            </a:endParaRPr>
          </a:p>
          <a:p>
            <a:pPr>
              <a:buClr>
                <a:srgbClr val="1CADE4"/>
              </a:buClr>
              <a:buFont typeface="Courier New,monospace" panose="020F0502020204030204" pitchFamily="34" charset="0"/>
              <a:buChar char="o"/>
              <a:defRPr/>
            </a:pPr>
            <a:r>
              <a:rPr lang="en-AU" dirty="0">
                <a:latin typeface="Sagona Book"/>
                <a:ea typeface="ＭＳ Ｐゴシック"/>
                <a:cs typeface="Times New Roman"/>
              </a:rPr>
              <a:t>Signature is valid if  </a:t>
            </a:r>
            <a:r>
              <a:rPr lang="en-AU" b="1" dirty="0">
                <a:latin typeface="Sagona Book"/>
                <a:ea typeface="ＭＳ Ｐゴシック"/>
                <a:cs typeface="Times New Roman"/>
              </a:rPr>
              <a:t>V</a:t>
            </a:r>
            <a:r>
              <a:rPr lang="en-AU" b="1" baseline="-25000" dirty="0">
                <a:latin typeface="Sagona Book"/>
                <a:ea typeface="ＭＳ Ｐゴシック"/>
                <a:cs typeface="Times New Roman"/>
              </a:rPr>
              <a:t>1 </a:t>
            </a:r>
            <a:r>
              <a:rPr lang="en-AU" b="1" dirty="0">
                <a:latin typeface="Sagona Book"/>
                <a:ea typeface="ＭＳ Ｐゴシック"/>
                <a:cs typeface="Times New Roman"/>
              </a:rPr>
              <a:t>= V</a:t>
            </a:r>
            <a:r>
              <a:rPr lang="en-AU" b="1" baseline="-25000" dirty="0">
                <a:latin typeface="Sagona Book"/>
                <a:ea typeface="ＭＳ Ｐゴシック"/>
                <a:cs typeface="Times New Roman"/>
              </a:rPr>
              <a:t>2.</a:t>
            </a:r>
            <a:endParaRPr lang="en-AU" dirty="0">
              <a:latin typeface="Sagona Book"/>
              <a:ea typeface="ＭＳ Ｐゴシック"/>
            </a:endParaRPr>
          </a:p>
        </p:txBody>
      </p:sp>
      <p:pic>
        <p:nvPicPr>
          <p:cNvPr id="5" name="Picture 5" descr="Icon&#10;&#10;Description automatically generated">
            <a:extLst>
              <a:ext uri="{FF2B5EF4-FFF2-40B4-BE49-F238E27FC236}">
                <a16:creationId xmlns:a16="http://schemas.microsoft.com/office/drawing/2014/main" id="{3B353CC4-3F61-473B-A50B-B368E352EC77}"/>
              </a:ext>
            </a:extLst>
          </p:cNvPr>
          <p:cNvPicPr>
            <a:picLocks noChangeAspect="1"/>
          </p:cNvPicPr>
          <p:nvPr/>
        </p:nvPicPr>
        <p:blipFill>
          <a:blip r:embed="rId2"/>
          <a:stretch>
            <a:fillRect/>
          </a:stretch>
        </p:blipFill>
        <p:spPr>
          <a:xfrm>
            <a:off x="5685183" y="3379129"/>
            <a:ext cx="4521199" cy="2242179"/>
          </a:xfrm>
          <a:prstGeom prst="rect">
            <a:avLst/>
          </a:prstGeom>
        </p:spPr>
      </p:pic>
    </p:spTree>
    <p:extLst>
      <p:ext uri="{BB962C8B-B14F-4D97-AF65-F5344CB8AC3E}">
        <p14:creationId xmlns:p14="http://schemas.microsoft.com/office/powerpoint/2010/main" val="2919880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0C639-7298-49B0-B3DC-DB27C079DBCA}"/>
              </a:ext>
            </a:extLst>
          </p:cNvPr>
          <p:cNvSpPr>
            <a:spLocks noGrp="1"/>
          </p:cNvSpPr>
          <p:nvPr>
            <p:ph type="title"/>
          </p:nvPr>
        </p:nvSpPr>
        <p:spPr>
          <a:xfrm>
            <a:off x="1097280" y="286603"/>
            <a:ext cx="10058400" cy="1450757"/>
          </a:xfrm>
        </p:spPr>
        <p:txBody>
          <a:bodyPr>
            <a:normAutofit/>
          </a:bodyPr>
          <a:lstStyle/>
          <a:p>
            <a:r>
              <a:rPr lang="en-US"/>
              <a:t>Security</a:t>
            </a:r>
          </a:p>
        </p:txBody>
      </p:sp>
      <p:cxnSp>
        <p:nvCxnSpPr>
          <p:cNvPr id="82" name="Straight Connector 81">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49435DA-AF92-49F8-883D-8160BE5CB26A}"/>
              </a:ext>
            </a:extLst>
          </p:cNvPr>
          <p:cNvSpPr>
            <a:spLocks noGrp="1"/>
          </p:cNvSpPr>
          <p:nvPr>
            <p:ph idx="1"/>
          </p:nvPr>
        </p:nvSpPr>
        <p:spPr>
          <a:xfrm>
            <a:off x="1097280" y="2108201"/>
            <a:ext cx="5575367" cy="3760891"/>
          </a:xfrm>
        </p:spPr>
        <p:txBody>
          <a:bodyPr vert="horz" lIns="0" tIns="45720" rIns="0" bIns="45720" rtlCol="0">
            <a:normAutofit/>
          </a:bodyPr>
          <a:lstStyle/>
          <a:p>
            <a:pPr>
              <a:buFont typeface="Courier New,monospace" panose="020F0502020204030204" pitchFamily="34" charset="0"/>
              <a:buChar char="o"/>
            </a:pPr>
            <a:r>
              <a:rPr lang="en-US" dirty="0">
                <a:ea typeface="+mn-lt"/>
                <a:cs typeface="+mn-lt"/>
              </a:rPr>
              <a:t>If an attacker tries to change the K, he need to compute  :</a:t>
            </a:r>
          </a:p>
          <a:p>
            <a:r>
              <a:rPr lang="en-AU" b="1" dirty="0"/>
              <a:t>s2 = K</a:t>
            </a:r>
            <a:r>
              <a:rPr lang="en-AU" b="1" baseline="30000" dirty="0"/>
              <a:t>-1 </a:t>
            </a:r>
            <a:r>
              <a:rPr lang="en-AU" b="1" dirty="0"/>
              <a:t>(H(m)-x*s1) mod (p-1)</a:t>
            </a:r>
            <a:endParaRPr lang="en-US" b="1" dirty="0">
              <a:ea typeface="+mn-lt"/>
              <a:cs typeface="+mn-lt"/>
            </a:endParaRPr>
          </a:p>
          <a:p>
            <a:pPr>
              <a:buFont typeface="Courier New,monospace" panose="020F0502020204030204" pitchFamily="34" charset="0"/>
              <a:buChar char="o"/>
            </a:pPr>
            <a:r>
              <a:rPr lang="en-US" dirty="0"/>
              <a:t>This problem is equivalent to the problem of the </a:t>
            </a:r>
            <a:r>
              <a:rPr lang="en-US" dirty="0">
                <a:ea typeface="+mn-lt"/>
                <a:cs typeface="+mn-lt"/>
              </a:rPr>
              <a:t>discrete logarithm </a:t>
            </a:r>
            <a:r>
              <a:rPr lang="en-US" dirty="0"/>
              <a:t>which is a difficult mathematical problem.</a:t>
            </a:r>
          </a:p>
        </p:txBody>
      </p:sp>
      <p:pic>
        <p:nvPicPr>
          <p:cNvPr id="4" name="Picture 5" descr="A picture containing person, hand, holding, front&#10;&#10;Description automatically generated">
            <a:extLst>
              <a:ext uri="{FF2B5EF4-FFF2-40B4-BE49-F238E27FC236}">
                <a16:creationId xmlns:a16="http://schemas.microsoft.com/office/drawing/2014/main" id="{53AC14BD-9F9C-423A-968C-198E6098FE91}"/>
              </a:ext>
            </a:extLst>
          </p:cNvPr>
          <p:cNvPicPr>
            <a:picLocks noChangeAspect="1"/>
          </p:cNvPicPr>
          <p:nvPr/>
        </p:nvPicPr>
        <p:blipFill rotWithShape="1">
          <a:blip r:embed="rId2"/>
          <a:srcRect l="20065" r="36692" b="1"/>
          <a:stretch/>
        </p:blipFill>
        <p:spPr>
          <a:xfrm>
            <a:off x="7534656" y="2108200"/>
            <a:ext cx="3621024" cy="3600613"/>
          </a:xfrm>
          <a:prstGeom prst="rect">
            <a:avLst/>
          </a:prstGeom>
        </p:spPr>
      </p:pic>
      <p:sp>
        <p:nvSpPr>
          <p:cNvPr id="84" name="Rectangle 83">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3401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21">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5">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application&#10;&#10;Description automatically generated">
            <a:extLst>
              <a:ext uri="{FF2B5EF4-FFF2-40B4-BE49-F238E27FC236}">
                <a16:creationId xmlns:a16="http://schemas.microsoft.com/office/drawing/2014/main" id="{46030116-D76E-445F-9F47-46FB5E2916FA}"/>
              </a:ext>
            </a:extLst>
          </p:cNvPr>
          <p:cNvPicPr>
            <a:picLocks noGrp="1" noChangeAspect="1"/>
          </p:cNvPicPr>
          <p:nvPr>
            <p:ph idx="1"/>
          </p:nvPr>
        </p:nvPicPr>
        <p:blipFill rotWithShape="1">
          <a:blip r:embed="rId2"/>
          <a:srcRect l="442" r="1102" b="1"/>
          <a:stretch/>
        </p:blipFill>
        <p:spPr>
          <a:xfrm>
            <a:off x="842772" y="841248"/>
            <a:ext cx="10506456" cy="5175504"/>
          </a:xfrm>
          <a:prstGeom prst="rect">
            <a:avLst/>
          </a:prstGeom>
        </p:spPr>
      </p:pic>
    </p:spTree>
    <p:extLst>
      <p:ext uri="{BB962C8B-B14F-4D97-AF65-F5344CB8AC3E}">
        <p14:creationId xmlns:p14="http://schemas.microsoft.com/office/powerpoint/2010/main" val="58843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BFB93-BD8B-4299-B8E3-CFD8FC895453}"/>
              </a:ext>
            </a:extLst>
          </p:cNvPr>
          <p:cNvSpPr>
            <a:spLocks noGrp="1"/>
          </p:cNvSpPr>
          <p:nvPr>
            <p:ph type="title"/>
          </p:nvPr>
        </p:nvSpPr>
        <p:spPr>
          <a:xfrm>
            <a:off x="1097280" y="286603"/>
            <a:ext cx="10058400" cy="1450757"/>
          </a:xfrm>
        </p:spPr>
        <p:txBody>
          <a:bodyPr>
            <a:normAutofit/>
          </a:bodyPr>
          <a:lstStyle/>
          <a:p>
            <a:r>
              <a:rPr lang="en-US"/>
              <a:t>Background</a:t>
            </a:r>
          </a:p>
        </p:txBody>
      </p:sp>
      <p:cxnSp>
        <p:nvCxnSpPr>
          <p:cNvPr id="14" name="Straight Connector 17">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9">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1" name="Content Placeholder 2">
            <a:extLst>
              <a:ext uri="{FF2B5EF4-FFF2-40B4-BE49-F238E27FC236}">
                <a16:creationId xmlns:a16="http://schemas.microsoft.com/office/drawing/2014/main" id="{3DB1227F-C531-4BF3-99DC-80BB99E5884B}"/>
              </a:ext>
            </a:extLst>
          </p:cNvPr>
          <p:cNvGraphicFramePr>
            <a:graphicFrameLocks noGrp="1"/>
          </p:cNvGraphicFramePr>
          <p:nvPr>
            <p:ph idx="1"/>
            <p:extLst>
              <p:ext uri="{D42A27DB-BD31-4B8C-83A1-F6EECF244321}">
                <p14:modId xmlns:p14="http://schemas.microsoft.com/office/powerpoint/2010/main" val="426490606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910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D1612-C7F5-48B1-A128-C05F7C2677EC}"/>
              </a:ext>
            </a:extLst>
          </p:cNvPr>
          <p:cNvSpPr>
            <a:spLocks noGrp="1"/>
          </p:cNvSpPr>
          <p:nvPr>
            <p:ph type="title"/>
          </p:nvPr>
        </p:nvSpPr>
        <p:spPr>
          <a:xfrm>
            <a:off x="1097280" y="286603"/>
            <a:ext cx="10058400" cy="1450757"/>
          </a:xfrm>
        </p:spPr>
        <p:txBody>
          <a:bodyPr>
            <a:normAutofit/>
          </a:bodyPr>
          <a:lstStyle/>
          <a:p>
            <a:r>
              <a:rPr lang="en-US" dirty="0"/>
              <a:t>Description</a:t>
            </a:r>
          </a:p>
        </p:txBody>
      </p:sp>
      <p:cxnSp>
        <p:nvCxnSpPr>
          <p:cNvPr id="35" name="Straight Connector 1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08880F1-02F3-4D08-8F23-ED99AA035F4F}"/>
              </a:ext>
            </a:extLst>
          </p:cNvPr>
          <p:cNvSpPr>
            <a:spLocks noGrp="1"/>
          </p:cNvSpPr>
          <p:nvPr>
            <p:ph idx="1"/>
          </p:nvPr>
        </p:nvSpPr>
        <p:spPr>
          <a:xfrm>
            <a:off x="1097280" y="2003817"/>
            <a:ext cx="8253640" cy="4293247"/>
          </a:xfrm>
        </p:spPr>
        <p:txBody>
          <a:bodyPr vert="horz" lIns="0" tIns="45720" rIns="0" bIns="45720" rtlCol="0" anchor="t">
            <a:noAutofit/>
          </a:bodyPr>
          <a:lstStyle/>
          <a:p>
            <a:pPr>
              <a:lnSpc>
                <a:spcPct val="110000"/>
              </a:lnSpc>
              <a:buFont typeface="Arial" panose="020F0502020204030204" pitchFamily="34" charset="0"/>
              <a:buChar char="•"/>
            </a:pPr>
            <a:r>
              <a:rPr lang="en-US" sz="1800" dirty="0">
                <a:ea typeface="+mn-lt"/>
                <a:cs typeface="+mn-lt"/>
              </a:rPr>
              <a:t>Symmetric-key block cipher</a:t>
            </a:r>
            <a:endParaRPr lang="en-US" sz="1800" dirty="0"/>
          </a:p>
          <a:p>
            <a:pPr marL="383540" lvl="1">
              <a:lnSpc>
                <a:spcPct val="110000"/>
              </a:lnSpc>
              <a:buFont typeface="Arial" panose="020F0502020204030204" pitchFamily="34" charset="0"/>
              <a:buChar char="•"/>
            </a:pPr>
            <a:r>
              <a:rPr lang="en-US" sz="1500" dirty="0">
                <a:ea typeface="+mn-lt"/>
                <a:cs typeface="+mn-lt"/>
              </a:rPr>
              <a:t>Same key is used for encryption and decryption </a:t>
            </a:r>
          </a:p>
          <a:p>
            <a:pPr>
              <a:lnSpc>
                <a:spcPct val="110000"/>
              </a:lnSpc>
              <a:buClr>
                <a:srgbClr val="1CADE4"/>
              </a:buClr>
              <a:buFont typeface="Arial" pitchFamily="34" charset="0"/>
              <a:buChar char="•"/>
            </a:pPr>
            <a:r>
              <a:rPr lang="en-US" sz="1800" dirty="0">
                <a:ea typeface="+mn-lt"/>
                <a:cs typeface="+mn-lt"/>
              </a:rPr>
              <a:t>Accepts key sizes of any length 128, 192, 256bit key lengths supported</a:t>
            </a:r>
          </a:p>
          <a:p>
            <a:pPr>
              <a:lnSpc>
                <a:spcPct val="110000"/>
              </a:lnSpc>
              <a:buFont typeface="Arial" panose="020F0502020204030204" pitchFamily="34" charset="0"/>
              <a:buChar char="•"/>
            </a:pPr>
            <a:r>
              <a:rPr lang="en-US" sz="1800" dirty="0">
                <a:ea typeface="+mn-lt"/>
                <a:cs typeface="+mn-lt"/>
              </a:rPr>
              <a:t>Uses 8 different 4-bit S-boxes</a:t>
            </a:r>
          </a:p>
          <a:p>
            <a:pPr marL="383540" lvl="1">
              <a:lnSpc>
                <a:spcPct val="110000"/>
              </a:lnSpc>
              <a:buFont typeface="Arial" panose="020F0502020204030204" pitchFamily="34" charset="0"/>
              <a:buChar char="•"/>
            </a:pPr>
            <a:r>
              <a:rPr lang="en-US" sz="1500" dirty="0">
                <a:ea typeface="+mn-lt"/>
                <a:cs typeface="+mn-lt"/>
              </a:rPr>
              <a:t>Each S-box contains 16 elements</a:t>
            </a:r>
          </a:p>
          <a:p>
            <a:pPr marL="383540" lvl="1">
              <a:lnSpc>
                <a:spcPct val="110000"/>
              </a:lnSpc>
              <a:buFont typeface="Arial" panose="020F0502020204030204" pitchFamily="34" charset="0"/>
              <a:buChar char="•"/>
            </a:pPr>
            <a:r>
              <a:rPr lang="en-US" sz="1500" dirty="0">
                <a:ea typeface="+mn-lt"/>
                <a:cs typeface="+mn-lt"/>
              </a:rPr>
              <a:t>A total of 32 times</a:t>
            </a:r>
            <a:endParaRPr lang="en-US" sz="1500"/>
          </a:p>
          <a:p>
            <a:pPr>
              <a:lnSpc>
                <a:spcPct val="110000"/>
              </a:lnSpc>
              <a:buFont typeface="Arial" panose="020F0502020204030204" pitchFamily="34" charset="0"/>
              <a:buChar char="•"/>
            </a:pPr>
            <a:r>
              <a:rPr lang="en-US" sz="1800" dirty="0">
                <a:ea typeface="+mn-lt"/>
                <a:cs typeface="+mn-lt"/>
              </a:rPr>
              <a:t> 32 round block cipher</a:t>
            </a:r>
            <a:endParaRPr lang="en-US" sz="1800" dirty="0"/>
          </a:p>
          <a:p>
            <a:pPr marL="383540" lvl="1">
              <a:lnSpc>
                <a:spcPct val="110000"/>
              </a:lnSpc>
              <a:buFont typeface="Arial" pitchFamily="34" charset="0"/>
              <a:buChar char="•"/>
            </a:pPr>
            <a:r>
              <a:rPr lang="en-US" sz="1500" dirty="0">
                <a:ea typeface="+mn-lt"/>
                <a:cs typeface="+mn-lt"/>
              </a:rPr>
              <a:t>Works on fixed-length group of bits</a:t>
            </a:r>
          </a:p>
          <a:p>
            <a:pPr>
              <a:lnSpc>
                <a:spcPct val="110000"/>
              </a:lnSpc>
              <a:buFont typeface="Arial" panose="020F0502020204030204" pitchFamily="34" charset="0"/>
              <a:buChar char="•"/>
            </a:pPr>
            <a:r>
              <a:rPr lang="en-US" sz="1800" dirty="0">
                <a:ea typeface="+mn-lt"/>
                <a:cs typeface="+mn-lt"/>
              </a:rPr>
              <a:t>Has a 128-bit block size</a:t>
            </a:r>
            <a:endParaRPr lang="en-US" sz="1800" dirty="0"/>
          </a:p>
          <a:p>
            <a:pPr marL="383540" lvl="1">
              <a:lnSpc>
                <a:spcPct val="110000"/>
              </a:lnSpc>
              <a:buFont typeface="Arial,Sans-Serif" panose="020F0502020204030204" pitchFamily="34" charset="0"/>
              <a:buChar char="•"/>
            </a:pPr>
            <a:r>
              <a:rPr lang="en-US" sz="1500" dirty="0">
                <a:ea typeface="+mn-lt"/>
                <a:cs typeface="+mn-lt"/>
              </a:rPr>
              <a:t>Broken into 4 of 32-bit words </a:t>
            </a:r>
          </a:p>
        </p:txBody>
      </p:sp>
      <p:pic>
        <p:nvPicPr>
          <p:cNvPr id="4" name="Picture 4" descr="A close up of a reptile&#10;&#10;Description automatically generated">
            <a:extLst>
              <a:ext uri="{FF2B5EF4-FFF2-40B4-BE49-F238E27FC236}">
                <a16:creationId xmlns:a16="http://schemas.microsoft.com/office/drawing/2014/main" id="{0F3EF4F9-0376-4258-9FA3-6E37B50D9DC6}"/>
              </a:ext>
            </a:extLst>
          </p:cNvPr>
          <p:cNvPicPr>
            <a:picLocks noChangeAspect="1"/>
          </p:cNvPicPr>
          <p:nvPr/>
        </p:nvPicPr>
        <p:blipFill>
          <a:blip r:embed="rId2"/>
          <a:stretch>
            <a:fillRect/>
          </a:stretch>
        </p:blipFill>
        <p:spPr>
          <a:xfrm>
            <a:off x="8886947" y="2003816"/>
            <a:ext cx="2692873" cy="4460260"/>
          </a:xfrm>
          <a:prstGeom prst="rect">
            <a:avLst/>
          </a:prstGeom>
        </p:spPr>
      </p:pic>
      <p:sp>
        <p:nvSpPr>
          <p:cNvPr id="37" name="Rectangle 12">
            <a:extLst>
              <a:ext uri="{FF2B5EF4-FFF2-40B4-BE49-F238E27FC236}">
                <a16:creationId xmlns:a16="http://schemas.microsoft.com/office/drawing/2014/main" id="{CB06839E-D8C3-4A74-BA2B-3B97E7B2C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228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9F5B3-FFF8-421B-BD55-E85466ACEEE6}"/>
              </a:ext>
            </a:extLst>
          </p:cNvPr>
          <p:cNvSpPr>
            <a:spLocks noGrp="1"/>
          </p:cNvSpPr>
          <p:nvPr>
            <p:ph type="title"/>
          </p:nvPr>
        </p:nvSpPr>
        <p:spPr>
          <a:xfrm>
            <a:off x="1097280" y="286603"/>
            <a:ext cx="6437363" cy="1450757"/>
          </a:xfrm>
        </p:spPr>
        <p:txBody>
          <a:bodyPr>
            <a:normAutofit/>
          </a:bodyPr>
          <a:lstStyle/>
          <a:p>
            <a:r>
              <a:rPr lang="en-US" dirty="0"/>
              <a:t>The cipher</a:t>
            </a:r>
          </a:p>
        </p:txBody>
      </p:sp>
      <p:cxnSp>
        <p:nvCxnSpPr>
          <p:cNvPr id="11" name="Straight Connector 1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152B9B-AD88-4F1E-9B71-B18413656F98}"/>
              </a:ext>
            </a:extLst>
          </p:cNvPr>
          <p:cNvSpPr>
            <a:spLocks noGrp="1"/>
          </p:cNvSpPr>
          <p:nvPr>
            <p:ph idx="1"/>
          </p:nvPr>
        </p:nvSpPr>
        <p:spPr>
          <a:xfrm>
            <a:off x="1097281" y="2108201"/>
            <a:ext cx="6388242" cy="3760891"/>
          </a:xfrm>
        </p:spPr>
        <p:txBody>
          <a:bodyPr vert="horz" lIns="0" tIns="45720" rIns="0" bIns="45720" rtlCol="0" anchor="t">
            <a:noAutofit/>
          </a:bodyPr>
          <a:lstStyle/>
          <a:p>
            <a:pPr>
              <a:lnSpc>
                <a:spcPct val="110000"/>
              </a:lnSpc>
              <a:buFont typeface="Wingdings"/>
              <a:buChar char="§"/>
            </a:pPr>
            <a:r>
              <a:rPr lang="en-US" sz="1800"/>
              <a:t>An initial </a:t>
            </a:r>
            <a:r>
              <a:rPr lang="en-US" sz="1800">
                <a:ea typeface="+mn-lt"/>
                <a:cs typeface="+mn-lt"/>
              </a:rPr>
              <a:t>permutation IP</a:t>
            </a:r>
            <a:endParaRPr lang="en-US" sz="1800" dirty="0"/>
          </a:p>
          <a:p>
            <a:pPr>
              <a:lnSpc>
                <a:spcPct val="110000"/>
              </a:lnSpc>
              <a:buFont typeface="Wingdings"/>
              <a:buChar char="§"/>
            </a:pPr>
            <a:r>
              <a:rPr lang="en-US" sz="1800"/>
              <a:t>32 rounds  of key mixing</a:t>
            </a:r>
            <a:endParaRPr lang="en-US" sz="1800" dirty="0"/>
          </a:p>
          <a:p>
            <a:pPr>
              <a:lnSpc>
                <a:spcPct val="110000"/>
              </a:lnSpc>
              <a:buFont typeface="Wingdings"/>
              <a:buChar char="§"/>
            </a:pPr>
            <a:r>
              <a:rPr lang="en-US" sz="1800"/>
              <a:t>A pass-through S-box and(in all but the last round ) linear transformation</a:t>
            </a:r>
            <a:endParaRPr lang="en-US" sz="1800" dirty="0"/>
          </a:p>
          <a:p>
            <a:pPr marL="383540" lvl="1">
              <a:lnSpc>
                <a:spcPct val="110000"/>
              </a:lnSpc>
              <a:buFont typeface="Wingdings"/>
              <a:buChar char="§"/>
            </a:pPr>
            <a:r>
              <a:rPr lang="en-US" sz="1500"/>
              <a:t>In the last round  the LT replaced by additional key mixing</a:t>
            </a:r>
          </a:p>
          <a:p>
            <a:pPr>
              <a:lnSpc>
                <a:spcPct val="110000"/>
              </a:lnSpc>
              <a:buFont typeface="Wingdings"/>
              <a:buChar char="§"/>
            </a:pPr>
            <a:r>
              <a:rPr lang="en-US" sz="1800"/>
              <a:t>A final permutation FP</a:t>
            </a:r>
            <a:endParaRPr lang="en-US" sz="1800" dirty="0"/>
          </a:p>
          <a:p>
            <a:pPr>
              <a:lnSpc>
                <a:spcPct val="110000"/>
              </a:lnSpc>
              <a:buFont typeface="Wingdings"/>
              <a:buChar char="§"/>
            </a:pPr>
            <a:endParaRPr lang="en-US" sz="1800" dirty="0"/>
          </a:p>
          <a:p>
            <a:pPr>
              <a:lnSpc>
                <a:spcPct val="110000"/>
              </a:lnSpc>
              <a:buFont typeface="Wingdings"/>
              <a:buChar char="§"/>
            </a:pPr>
            <a:r>
              <a:rPr lang="en-US" sz="1800"/>
              <a:t>The IP and FP don’t have any cryptographic significance</a:t>
            </a:r>
            <a:endParaRPr lang="en-US" sz="1800" dirty="0"/>
          </a:p>
          <a:p>
            <a:pPr marL="383540" lvl="1">
              <a:lnSpc>
                <a:spcPct val="110000"/>
              </a:lnSpc>
            </a:pPr>
            <a:r>
              <a:rPr lang="en-US" sz="1500">
                <a:ea typeface="+mn-lt"/>
                <a:cs typeface="+mn-lt"/>
              </a:rPr>
              <a:t>They are used to simplify an optimized implementation</a:t>
            </a:r>
            <a:endParaRPr lang="en-US" sz="1500"/>
          </a:p>
          <a:p>
            <a:pPr>
              <a:lnSpc>
                <a:spcPct val="110000"/>
              </a:lnSpc>
            </a:pPr>
            <a:endParaRPr lang="en-US" sz="1500"/>
          </a:p>
        </p:txBody>
      </p:sp>
      <p:pic>
        <p:nvPicPr>
          <p:cNvPr id="4" name="Picture 4" descr="A picture containing clock, object&#10;&#10;Description automatically generated">
            <a:extLst>
              <a:ext uri="{FF2B5EF4-FFF2-40B4-BE49-F238E27FC236}">
                <a16:creationId xmlns:a16="http://schemas.microsoft.com/office/drawing/2014/main" id="{1CA5D72D-454F-4055-8180-AFDFB216BBBF}"/>
              </a:ext>
            </a:extLst>
          </p:cNvPr>
          <p:cNvPicPr>
            <a:picLocks noChangeAspect="1"/>
          </p:cNvPicPr>
          <p:nvPr/>
        </p:nvPicPr>
        <p:blipFill>
          <a:blip r:embed="rId2"/>
          <a:stretch>
            <a:fillRect/>
          </a:stretch>
        </p:blipFill>
        <p:spPr>
          <a:xfrm>
            <a:off x="8549550" y="640081"/>
            <a:ext cx="2571419" cy="5117252"/>
          </a:xfrm>
          <a:prstGeom prst="rect">
            <a:avLst/>
          </a:prstGeom>
        </p:spPr>
      </p:pic>
      <p:sp>
        <p:nvSpPr>
          <p:cNvPr id="13" name="Rectangle 12">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735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0BD78-416F-46FA-A799-1F13824FBC0C}"/>
              </a:ext>
            </a:extLst>
          </p:cNvPr>
          <p:cNvSpPr>
            <a:spLocks noGrp="1"/>
          </p:cNvSpPr>
          <p:nvPr>
            <p:ph type="title"/>
          </p:nvPr>
        </p:nvSpPr>
        <p:spPr>
          <a:xfrm>
            <a:off x="1097280" y="286603"/>
            <a:ext cx="10058400" cy="1450757"/>
          </a:xfrm>
        </p:spPr>
        <p:txBody>
          <a:bodyPr>
            <a:normAutofit/>
          </a:bodyPr>
          <a:lstStyle/>
          <a:p>
            <a:r>
              <a:rPr lang="en-US"/>
              <a:t>Key Scheduling</a:t>
            </a:r>
          </a:p>
        </p:txBody>
      </p:sp>
      <p:cxnSp>
        <p:nvCxnSpPr>
          <p:cNvPr id="107" name="Straight Connector 106">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 name="Content Placeholder 2">
            <a:extLst>
              <a:ext uri="{FF2B5EF4-FFF2-40B4-BE49-F238E27FC236}">
                <a16:creationId xmlns:a16="http://schemas.microsoft.com/office/drawing/2014/main" id="{85320949-47B2-44F6-87B1-E7F865526E8C}"/>
              </a:ext>
            </a:extLst>
          </p:cNvPr>
          <p:cNvGraphicFramePr>
            <a:graphicFrameLocks noGrp="1"/>
          </p:cNvGraphicFramePr>
          <p:nvPr>
            <p:ph idx="1"/>
            <p:extLst>
              <p:ext uri="{D42A27DB-BD31-4B8C-83A1-F6EECF244321}">
                <p14:modId xmlns:p14="http://schemas.microsoft.com/office/powerpoint/2010/main" val="3950578808"/>
              </p:ext>
            </p:extLst>
          </p:nvPr>
        </p:nvGraphicFramePr>
        <p:xfrm>
          <a:off x="753243" y="2112979"/>
          <a:ext cx="10748524" cy="3986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589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5527-2E3F-45E1-96FC-7293961881AC}"/>
              </a:ext>
            </a:extLst>
          </p:cNvPr>
          <p:cNvSpPr>
            <a:spLocks noGrp="1"/>
          </p:cNvSpPr>
          <p:nvPr>
            <p:ph type="title"/>
          </p:nvPr>
        </p:nvSpPr>
        <p:spPr/>
        <p:txBody>
          <a:bodyPr/>
          <a:lstStyle/>
          <a:p>
            <a:r>
              <a:rPr lang="en-US"/>
              <a:t>Subkeys</a:t>
            </a:r>
            <a:endParaRPr lang="en-US" dirty="0"/>
          </a:p>
        </p:txBody>
      </p:sp>
      <p:sp>
        <p:nvSpPr>
          <p:cNvPr id="3" name="Content Placeholder 2">
            <a:extLst>
              <a:ext uri="{FF2B5EF4-FFF2-40B4-BE49-F238E27FC236}">
                <a16:creationId xmlns:a16="http://schemas.microsoft.com/office/drawing/2014/main" id="{D5CB315D-CD0A-474C-A857-D24B2D52DA05}"/>
              </a:ext>
            </a:extLst>
          </p:cNvPr>
          <p:cNvSpPr>
            <a:spLocks noGrp="1"/>
          </p:cNvSpPr>
          <p:nvPr>
            <p:ph idx="1"/>
          </p:nvPr>
        </p:nvSpPr>
        <p:spPr/>
        <p:txBody>
          <a:bodyPr vert="horz" lIns="0" tIns="45720" rIns="0" bIns="45720" rtlCol="0" anchor="t">
            <a:normAutofit/>
          </a:bodyPr>
          <a:lstStyle/>
          <a:p>
            <a:r>
              <a:rPr lang="en-US">
                <a:solidFill>
                  <a:schemeClr val="accent2"/>
                </a:solidFill>
                <a:ea typeface="+mn-lt"/>
                <a:cs typeface="+mn-lt"/>
              </a:rPr>
              <a:t>Making a 32 subkey for each round :</a:t>
            </a:r>
          </a:p>
          <a:p>
            <a:r>
              <a:rPr lang="en-US">
                <a:ea typeface="+mn-lt"/>
                <a:cs typeface="+mn-lt"/>
              </a:rPr>
              <a:t>Our cipher requires 132 32-bit words of key material using the original  256 key </a:t>
            </a:r>
            <a:endParaRPr lang="en-US"/>
          </a:p>
          <a:p>
            <a:r>
              <a:rPr lang="en-US" dirty="0">
                <a:ea typeface="+mn-lt"/>
                <a:cs typeface="+mn-lt"/>
              </a:rPr>
              <a:t>And through the </a:t>
            </a:r>
            <a:r>
              <a:rPr lang="en-US"/>
              <a:t>following equation and through the S-box :</a:t>
            </a:r>
          </a:p>
          <a:p>
            <a:endParaRPr lang="en-US" dirty="0">
              <a:ea typeface="+mn-lt"/>
              <a:cs typeface="+mn-lt"/>
            </a:endParaRPr>
          </a:p>
          <a:p>
            <a:endParaRPr lang="en-US" dirty="0"/>
          </a:p>
          <a:p>
            <a:pPr>
              <a:buFont typeface="Wingdings" panose="020F0502020204030204" pitchFamily="34" charset="0"/>
              <a:buChar char="v"/>
            </a:pPr>
            <a:r>
              <a:rPr lang="el-GR" dirty="0"/>
              <a:t>Φ</a:t>
            </a:r>
            <a:r>
              <a:rPr lang="en-US" dirty="0"/>
              <a:t> is the golden ratio: 0x9e3779b9</a:t>
            </a:r>
          </a:p>
          <a:p>
            <a:pPr>
              <a:buFont typeface="Wingdings" panose="020F0502020204030204" pitchFamily="34" charset="0"/>
              <a:buChar char="v"/>
            </a:pPr>
            <a:r>
              <a:rPr lang="en-US" dirty="0"/>
              <a:t>And finally we append them together  using the following equation</a:t>
            </a:r>
          </a:p>
          <a:p>
            <a:pPr marL="0" indent="0">
              <a:buNone/>
            </a:pPr>
            <a:endParaRPr lang="en-US" dirty="0"/>
          </a:p>
        </p:txBody>
      </p:sp>
      <p:pic>
        <p:nvPicPr>
          <p:cNvPr id="5" name="Picture 4">
            <a:extLst>
              <a:ext uri="{FF2B5EF4-FFF2-40B4-BE49-F238E27FC236}">
                <a16:creationId xmlns:a16="http://schemas.microsoft.com/office/drawing/2014/main" id="{201F353E-2C8B-4020-B659-756C84DBD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68" y="3668102"/>
            <a:ext cx="8646066" cy="732644"/>
          </a:xfrm>
          <a:prstGeom prst="rect">
            <a:avLst/>
          </a:prstGeom>
        </p:spPr>
      </p:pic>
      <p:pic>
        <p:nvPicPr>
          <p:cNvPr id="7" name="Picture 6">
            <a:extLst>
              <a:ext uri="{FF2B5EF4-FFF2-40B4-BE49-F238E27FC236}">
                <a16:creationId xmlns:a16="http://schemas.microsoft.com/office/drawing/2014/main" id="{395196A1-7E68-44EF-B6A5-0149366D0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4825" y="5184475"/>
            <a:ext cx="3306312" cy="538981"/>
          </a:xfrm>
          <a:prstGeom prst="rect">
            <a:avLst/>
          </a:prstGeom>
        </p:spPr>
      </p:pic>
    </p:spTree>
    <p:extLst>
      <p:ext uri="{BB962C8B-B14F-4D97-AF65-F5344CB8AC3E}">
        <p14:creationId xmlns:p14="http://schemas.microsoft.com/office/powerpoint/2010/main" val="71256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D83CA83-04BD-4729-9659-AF2835533155}"/>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Encryption</a:t>
            </a:r>
          </a:p>
        </p:txBody>
      </p:sp>
      <p:cxnSp>
        <p:nvCxnSpPr>
          <p:cNvPr id="36" name="Straight Connector 35">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932ACE-CC0C-474C-B486-058756AEE2E2}"/>
              </a:ext>
            </a:extLst>
          </p:cNvPr>
          <p:cNvSpPr>
            <a:spLocks noGrp="1"/>
          </p:cNvSpPr>
          <p:nvPr>
            <p:ph idx="1"/>
          </p:nvPr>
        </p:nvSpPr>
        <p:spPr>
          <a:xfrm>
            <a:off x="1097279" y="2711898"/>
            <a:ext cx="5977938" cy="3383902"/>
          </a:xfrm>
        </p:spPr>
        <p:txBody>
          <a:bodyPr vert="horz" lIns="0" tIns="45720" rIns="0" bIns="45720" rtlCol="0" anchor="t">
            <a:normAutofit/>
          </a:bodyPr>
          <a:lstStyle/>
          <a:p>
            <a:pPr>
              <a:buFont typeface="Wingdings" panose="020F0502020204030204" pitchFamily="34" charset="0"/>
              <a:buChar char="§"/>
            </a:pPr>
            <a:r>
              <a:rPr lang="en-US" sz="1800" dirty="0">
                <a:solidFill>
                  <a:srgbClr val="FFFFFF"/>
                </a:solidFill>
                <a:ea typeface="+mn-lt"/>
                <a:cs typeface="+mn-lt"/>
              </a:rPr>
              <a:t>S-boxes in each round are identical</a:t>
            </a:r>
            <a:endParaRPr lang="en-US" sz="1800" dirty="0">
              <a:solidFill>
                <a:srgbClr val="FFFFFF"/>
              </a:solidFill>
            </a:endParaRPr>
          </a:p>
          <a:p>
            <a:pPr marL="383540" lvl="1">
              <a:buFont typeface="Wingdings" panose="020F0502020204030204" pitchFamily="34" charset="0"/>
              <a:buChar char="§"/>
            </a:pPr>
            <a:r>
              <a:rPr lang="en-US" sz="1500" dirty="0">
                <a:solidFill>
                  <a:srgbClr val="FFFFFF"/>
                </a:solidFill>
                <a:ea typeface="+mn-lt"/>
                <a:cs typeface="+mn-lt"/>
              </a:rPr>
              <a:t>Set of 8 unique S-boxes, each used 4 times </a:t>
            </a:r>
            <a:endParaRPr lang="en-US" sz="1500"/>
          </a:p>
          <a:p>
            <a:pPr marL="200660" lvl="1" indent="0">
              <a:buNone/>
            </a:pPr>
            <a:endParaRPr lang="en-US" sz="1800" dirty="0">
              <a:solidFill>
                <a:srgbClr val="FFFFFF"/>
              </a:solidFill>
              <a:ea typeface="+mn-lt"/>
              <a:cs typeface="+mn-lt"/>
            </a:endParaRPr>
          </a:p>
          <a:p>
            <a:pPr>
              <a:buFont typeface="Wingdings" panose="020F0502020204030204" pitchFamily="34" charset="0"/>
              <a:buChar char="§"/>
            </a:pPr>
            <a:r>
              <a:rPr lang="en-US" sz="1800" dirty="0">
                <a:solidFill>
                  <a:srgbClr val="FFFFFF"/>
                </a:solidFill>
                <a:ea typeface="+mn-lt"/>
                <a:cs typeface="+mn-lt"/>
              </a:rPr>
              <a:t>Linear Transformation on 4 32-bit words in parallel </a:t>
            </a:r>
          </a:p>
          <a:p>
            <a:pPr marL="0" indent="0">
              <a:buNone/>
            </a:pPr>
            <a:endParaRPr lang="en-US" sz="1800" dirty="0">
              <a:solidFill>
                <a:srgbClr val="FFFFFF"/>
              </a:solidFill>
              <a:ea typeface="+mn-lt"/>
              <a:cs typeface="+mn-lt"/>
            </a:endParaRPr>
          </a:p>
          <a:p>
            <a:pPr>
              <a:buFont typeface="Wingdings" panose="020F0502020204030204" pitchFamily="34" charset="0"/>
              <a:buChar char="§"/>
            </a:pPr>
            <a:r>
              <a:rPr lang="en-US" sz="1800" dirty="0">
                <a:solidFill>
                  <a:srgbClr val="FFFFFF"/>
                </a:solidFill>
                <a:ea typeface="+mn-lt"/>
                <a:cs typeface="+mn-lt"/>
              </a:rPr>
              <a:t>Within 3 rounds, any change to input has affected every data bit</a:t>
            </a:r>
            <a:endParaRPr lang="en-US" sz="1800" dirty="0">
              <a:solidFill>
                <a:srgbClr val="FFFFFF"/>
              </a:solidFill>
            </a:endParaRPr>
          </a:p>
        </p:txBody>
      </p:sp>
      <p:pic>
        <p:nvPicPr>
          <p:cNvPr id="4" name="Picture 5" descr="Diagram&#10;&#10;Description automatically generated">
            <a:extLst>
              <a:ext uri="{FF2B5EF4-FFF2-40B4-BE49-F238E27FC236}">
                <a16:creationId xmlns:a16="http://schemas.microsoft.com/office/drawing/2014/main" id="{BE8950CB-39FC-4586-B9EB-08090D60DF3F}"/>
              </a:ext>
            </a:extLst>
          </p:cNvPr>
          <p:cNvPicPr>
            <a:picLocks noChangeAspect="1"/>
          </p:cNvPicPr>
          <p:nvPr/>
        </p:nvPicPr>
        <p:blipFill>
          <a:blip r:embed="rId2"/>
          <a:stretch>
            <a:fillRect/>
          </a:stretch>
        </p:blipFill>
        <p:spPr>
          <a:xfrm>
            <a:off x="8477278" y="630202"/>
            <a:ext cx="2843660" cy="5575804"/>
          </a:xfrm>
          <a:prstGeom prst="rect">
            <a:avLst/>
          </a:prstGeom>
        </p:spPr>
      </p:pic>
    </p:spTree>
    <p:extLst>
      <p:ext uri="{BB962C8B-B14F-4D97-AF65-F5344CB8AC3E}">
        <p14:creationId xmlns:p14="http://schemas.microsoft.com/office/powerpoint/2010/main" val="411811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0E990D-A6DD-438C-B7BB-19A7DAF03FA8}"/>
              </a:ext>
            </a:extLst>
          </p:cNvPr>
          <p:cNvSpPr>
            <a:spLocks noGrp="1"/>
          </p:cNvSpPr>
          <p:nvPr>
            <p:ph type="title"/>
          </p:nvPr>
        </p:nvSpPr>
        <p:spPr>
          <a:xfrm>
            <a:off x="1097280" y="516835"/>
            <a:ext cx="5977937" cy="1666501"/>
          </a:xfrm>
        </p:spPr>
        <p:txBody>
          <a:bodyPr>
            <a:normAutofit/>
          </a:bodyPr>
          <a:lstStyle/>
          <a:p>
            <a:r>
              <a:rPr lang="en-US" sz="4000">
                <a:solidFill>
                  <a:srgbClr val="FFFFFF"/>
                </a:solidFill>
              </a:rPr>
              <a:t>Decryption</a:t>
            </a:r>
          </a:p>
        </p:txBody>
      </p:sp>
      <p:cxnSp>
        <p:nvCxnSpPr>
          <p:cNvPr id="38" name="Straight Connector 37">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30CC37-CD93-4682-8F4A-156EE7B57D63}"/>
              </a:ext>
            </a:extLst>
          </p:cNvPr>
          <p:cNvSpPr>
            <a:spLocks noGrp="1"/>
          </p:cNvSpPr>
          <p:nvPr>
            <p:ph idx="1"/>
          </p:nvPr>
        </p:nvSpPr>
        <p:spPr>
          <a:xfrm>
            <a:off x="1097279" y="2711898"/>
            <a:ext cx="5977938" cy="3383902"/>
          </a:xfrm>
        </p:spPr>
        <p:txBody>
          <a:bodyPr vert="horz" lIns="0" tIns="45720" rIns="0" bIns="45720" rtlCol="0" anchor="t">
            <a:normAutofit/>
          </a:bodyPr>
          <a:lstStyle/>
          <a:p>
            <a:pPr marL="285750" indent="-285750">
              <a:lnSpc>
                <a:spcPct val="110000"/>
              </a:lnSpc>
              <a:buFont typeface="Wingdings"/>
              <a:buChar char="§"/>
            </a:pPr>
            <a:r>
              <a:rPr lang="en-US" sz="1800" dirty="0">
                <a:solidFill>
                  <a:srgbClr val="FFFFFF"/>
                </a:solidFill>
                <a:ea typeface="+mn-lt"/>
                <a:cs typeface="+mn-lt"/>
              </a:rPr>
              <a:t>Inverse the encryption process</a:t>
            </a:r>
            <a:endParaRPr lang="en-US" sz="1800" dirty="0">
              <a:solidFill>
                <a:srgbClr val="FFFFFF"/>
              </a:solidFill>
            </a:endParaRPr>
          </a:p>
          <a:p>
            <a:pPr marL="383540" lvl="1">
              <a:lnSpc>
                <a:spcPct val="110000"/>
              </a:lnSpc>
              <a:buFont typeface="Wingdings"/>
              <a:buChar char="§"/>
            </a:pPr>
            <a:r>
              <a:rPr lang="en-US" sz="1500" dirty="0">
                <a:solidFill>
                  <a:srgbClr val="FFFFFF"/>
                </a:solidFill>
                <a:ea typeface="+mn-lt"/>
                <a:cs typeface="+mn-lt"/>
              </a:rPr>
              <a:t>Invert the linear transformation </a:t>
            </a:r>
          </a:p>
          <a:p>
            <a:pPr marL="383540" lvl="1">
              <a:lnSpc>
                <a:spcPct val="110000"/>
              </a:lnSpc>
              <a:buFont typeface="Wingdings"/>
              <a:buChar char="§"/>
            </a:pPr>
            <a:r>
              <a:rPr lang="en-US" sz="1500" dirty="0">
                <a:solidFill>
                  <a:srgbClr val="FFFFFF"/>
                </a:solidFill>
                <a:ea typeface="+mn-lt"/>
                <a:cs typeface="+mn-lt"/>
              </a:rPr>
              <a:t>Apply inverse S-boxes in reverse order</a:t>
            </a:r>
            <a:endParaRPr lang="en-US" sz="1500" dirty="0">
              <a:solidFill>
                <a:srgbClr val="FFFFFF"/>
              </a:solidFill>
            </a:endParaRPr>
          </a:p>
          <a:p>
            <a:pPr marL="200660" lvl="1" indent="0">
              <a:lnSpc>
                <a:spcPct val="110000"/>
              </a:lnSpc>
              <a:buNone/>
            </a:pPr>
            <a:endParaRPr lang="en-US" sz="1800" dirty="0">
              <a:solidFill>
                <a:srgbClr val="FFFFFF"/>
              </a:solidFill>
            </a:endParaRPr>
          </a:p>
          <a:p>
            <a:pPr marL="200660" lvl="1" indent="0">
              <a:lnSpc>
                <a:spcPct val="110000"/>
              </a:lnSpc>
              <a:buNone/>
            </a:pPr>
            <a:endParaRPr lang="en-US" sz="1800" dirty="0">
              <a:solidFill>
                <a:srgbClr val="FFFFFF"/>
              </a:solidFill>
            </a:endParaRPr>
          </a:p>
          <a:p>
            <a:pPr marL="200660" lvl="1" indent="0">
              <a:lnSpc>
                <a:spcPct val="110000"/>
              </a:lnSpc>
              <a:buNone/>
            </a:pPr>
            <a:r>
              <a:rPr lang="en-US" sz="1800" dirty="0">
                <a:solidFill>
                  <a:srgbClr val="FFFFFF"/>
                </a:solidFill>
              </a:rPr>
              <a:t>Note:</a:t>
            </a:r>
          </a:p>
          <a:p>
            <a:pPr marL="285750" indent="-285750">
              <a:lnSpc>
                <a:spcPct val="110000"/>
              </a:lnSpc>
              <a:buFont typeface="Wingdings"/>
              <a:buChar char="§"/>
            </a:pPr>
            <a:r>
              <a:rPr lang="en-US" sz="1300" dirty="0">
                <a:solidFill>
                  <a:srgbClr val="FFFFFF"/>
                </a:solidFill>
              </a:rPr>
              <a:t>We didn't use the Serpent decryption method in our project </a:t>
            </a:r>
          </a:p>
          <a:p>
            <a:pPr marL="285750" indent="-285750">
              <a:lnSpc>
                <a:spcPct val="110000"/>
              </a:lnSpc>
              <a:buFont typeface="Wingdings"/>
              <a:buChar char="§"/>
            </a:pPr>
            <a:r>
              <a:rPr lang="en-US" sz="1300" dirty="0">
                <a:solidFill>
                  <a:srgbClr val="FFFFFF"/>
                </a:solidFill>
              </a:rPr>
              <a:t>We did our decryption using OFB  </a:t>
            </a:r>
          </a:p>
          <a:p>
            <a:pPr marL="200660" lvl="1" indent="0">
              <a:lnSpc>
                <a:spcPct val="110000"/>
              </a:lnSpc>
              <a:buNone/>
            </a:pPr>
            <a:endParaRPr lang="en-US" sz="1800" dirty="0">
              <a:solidFill>
                <a:srgbClr val="FFFFFF"/>
              </a:solidFill>
            </a:endParaRPr>
          </a:p>
          <a:p>
            <a:pPr marL="200660" lvl="1" indent="0">
              <a:lnSpc>
                <a:spcPct val="110000"/>
              </a:lnSpc>
              <a:buNone/>
            </a:pPr>
            <a:endParaRPr lang="en-US" sz="1800" dirty="0">
              <a:solidFill>
                <a:srgbClr val="FFFFFF"/>
              </a:solidFill>
            </a:endParaRPr>
          </a:p>
          <a:p>
            <a:pPr marL="200660" lvl="1" indent="0">
              <a:lnSpc>
                <a:spcPct val="110000"/>
              </a:lnSpc>
              <a:buNone/>
            </a:pPr>
            <a:endParaRPr lang="en-US" sz="1800" dirty="0">
              <a:solidFill>
                <a:srgbClr val="FFFFFF"/>
              </a:solidFill>
            </a:endParaRPr>
          </a:p>
        </p:txBody>
      </p:sp>
      <p:pic>
        <p:nvPicPr>
          <p:cNvPr id="4" name="Picture 4" descr="Diagram&#10;&#10;Description automatically generated">
            <a:extLst>
              <a:ext uri="{FF2B5EF4-FFF2-40B4-BE49-F238E27FC236}">
                <a16:creationId xmlns:a16="http://schemas.microsoft.com/office/drawing/2014/main" id="{C513DC1E-8622-4E1F-A3F3-935C34B45128}"/>
              </a:ext>
            </a:extLst>
          </p:cNvPr>
          <p:cNvPicPr>
            <a:picLocks noChangeAspect="1"/>
          </p:cNvPicPr>
          <p:nvPr/>
        </p:nvPicPr>
        <p:blipFill>
          <a:blip r:embed="rId2"/>
          <a:stretch>
            <a:fillRect/>
          </a:stretch>
        </p:blipFill>
        <p:spPr>
          <a:xfrm>
            <a:off x="8533037" y="630202"/>
            <a:ext cx="2732143" cy="5575804"/>
          </a:xfrm>
          <a:prstGeom prst="rect">
            <a:avLst/>
          </a:prstGeom>
        </p:spPr>
      </p:pic>
    </p:spTree>
    <p:extLst>
      <p:ext uri="{BB962C8B-B14F-4D97-AF65-F5344CB8AC3E}">
        <p14:creationId xmlns:p14="http://schemas.microsoft.com/office/powerpoint/2010/main" val="4063033364"/>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1153</Words>
  <Application>Microsoft Office PowerPoint</Application>
  <PresentationFormat>Widescreen</PresentationFormat>
  <Paragraphs>142</Paragraphs>
  <Slides>28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Arial,Sans-Serif</vt:lpstr>
      <vt:lpstr>Calibri</vt:lpstr>
      <vt:lpstr>Courier New,monospace</vt:lpstr>
      <vt:lpstr>Linux Libertine</vt:lpstr>
      <vt:lpstr>Sagona Book</vt:lpstr>
      <vt:lpstr>Sagona ExtraLight</vt:lpstr>
      <vt:lpstr>Times New Roman</vt:lpstr>
      <vt:lpstr>Wingdings</vt:lpstr>
      <vt:lpstr>RetrospectVTI</vt:lpstr>
      <vt:lpstr>Secure Email Exchange</vt:lpstr>
      <vt:lpstr>Serpent algorithm</vt:lpstr>
      <vt:lpstr>Background</vt:lpstr>
      <vt:lpstr>Description</vt:lpstr>
      <vt:lpstr>The cipher</vt:lpstr>
      <vt:lpstr>Key Scheduling</vt:lpstr>
      <vt:lpstr>Subkeys</vt:lpstr>
      <vt:lpstr>Encryption</vt:lpstr>
      <vt:lpstr>Decryption</vt:lpstr>
      <vt:lpstr>Output Feedback OFB</vt:lpstr>
      <vt:lpstr>Introduction</vt:lpstr>
      <vt:lpstr>OFB  Encryption </vt:lpstr>
      <vt:lpstr>OFB Decryption</vt:lpstr>
      <vt:lpstr>Advantages</vt:lpstr>
      <vt:lpstr>Disadvantages</vt:lpstr>
      <vt:lpstr>Secure channel</vt:lpstr>
      <vt:lpstr>Key exchange</vt:lpstr>
      <vt:lpstr>Diffie–Hellman key exchange</vt:lpstr>
      <vt:lpstr>Process</vt:lpstr>
      <vt:lpstr>Example</vt:lpstr>
      <vt:lpstr>Vulnerability of D-H</vt:lpstr>
      <vt:lpstr>The digital signature </vt:lpstr>
      <vt:lpstr>El-Gamal Signature</vt:lpstr>
      <vt:lpstr>The Key generation</vt:lpstr>
      <vt:lpstr>The signing</vt:lpstr>
      <vt:lpstr>The verification algorithm </vt:lpstr>
      <vt:lpstr>Security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Email Exchange</dc:title>
  <dc:creator>Elias renawi</dc:creator>
  <cp:lastModifiedBy>Elias renawi</cp:lastModifiedBy>
  <cp:revision>189</cp:revision>
  <dcterms:created xsi:type="dcterms:W3CDTF">2020-12-29T15:44:02Z</dcterms:created>
  <dcterms:modified xsi:type="dcterms:W3CDTF">2020-12-29T21:00:47Z</dcterms:modified>
</cp:coreProperties>
</file>